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6"/>
  </p:notesMasterIdLst>
  <p:sldIdLst>
    <p:sldId id="256" r:id="rId2"/>
    <p:sldId id="257" r:id="rId3"/>
    <p:sldId id="258" r:id="rId4"/>
    <p:sldId id="624" r:id="rId5"/>
    <p:sldId id="260" r:id="rId6"/>
    <p:sldId id="318" r:id="rId7"/>
    <p:sldId id="627" r:id="rId8"/>
    <p:sldId id="571" r:id="rId9"/>
    <p:sldId id="629" r:id="rId10"/>
    <p:sldId id="572" r:id="rId11"/>
    <p:sldId id="672" r:id="rId12"/>
    <p:sldId id="628" r:id="rId13"/>
    <p:sldId id="630" r:id="rId14"/>
    <p:sldId id="631" r:id="rId15"/>
    <p:sldId id="640" r:id="rId16"/>
    <p:sldId id="634" r:id="rId17"/>
    <p:sldId id="635" r:id="rId18"/>
    <p:sldId id="638" r:id="rId19"/>
    <p:sldId id="639" r:id="rId20"/>
    <p:sldId id="656" r:id="rId21"/>
    <p:sldId id="591" r:id="rId22"/>
    <p:sldId id="641" r:id="rId23"/>
    <p:sldId id="592" r:id="rId24"/>
    <p:sldId id="642" r:id="rId25"/>
    <p:sldId id="644" r:id="rId26"/>
    <p:sldId id="658" r:id="rId27"/>
    <p:sldId id="645" r:id="rId28"/>
    <p:sldId id="535" r:id="rId29"/>
    <p:sldId id="525" r:id="rId30"/>
    <p:sldId id="646" r:id="rId31"/>
    <p:sldId id="660" r:id="rId32"/>
    <p:sldId id="579" r:id="rId33"/>
    <p:sldId id="673" r:id="rId34"/>
    <p:sldId id="648" r:id="rId35"/>
    <p:sldId id="536" r:id="rId36"/>
    <p:sldId id="649" r:id="rId37"/>
    <p:sldId id="661" r:id="rId38"/>
    <p:sldId id="662" r:id="rId39"/>
    <p:sldId id="663" r:id="rId40"/>
    <p:sldId id="650" r:id="rId41"/>
    <p:sldId id="652" r:id="rId42"/>
    <p:sldId id="665" r:id="rId43"/>
    <p:sldId id="666" r:id="rId44"/>
    <p:sldId id="667" r:id="rId45"/>
    <p:sldId id="603" r:id="rId46"/>
    <p:sldId id="537" r:id="rId47"/>
    <p:sldId id="495" r:id="rId48"/>
    <p:sldId id="653" r:id="rId49"/>
    <p:sldId id="604" r:id="rId50"/>
    <p:sldId id="654" r:id="rId51"/>
    <p:sldId id="606" r:id="rId52"/>
    <p:sldId id="671" r:id="rId53"/>
    <p:sldId id="621" r:id="rId54"/>
    <p:sldId id="442"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4740" autoAdjust="0"/>
  </p:normalViewPr>
  <p:slideViewPr>
    <p:cSldViewPr>
      <p:cViewPr varScale="1">
        <p:scale>
          <a:sx n="59" d="100"/>
          <a:sy n="59" d="100"/>
        </p:scale>
        <p:origin x="1644" y="78"/>
      </p:cViewPr>
      <p:guideLst>
        <p:guide orient="horz" pos="2160"/>
        <p:guide pos="2880"/>
      </p:guideLst>
    </p:cSldViewPr>
  </p:slideViewPr>
  <p:outlineViewPr>
    <p:cViewPr>
      <p:scale>
        <a:sx n="33" d="100"/>
        <a:sy n="33" d="100"/>
      </p:scale>
      <p:origin x="0" y="-29100"/>
    </p:cViewPr>
  </p:outlineViewPr>
  <p:notesTextViewPr>
    <p:cViewPr>
      <p:scale>
        <a:sx n="100" d="100"/>
        <a:sy n="100" d="100"/>
      </p:scale>
      <p:origin x="0" y="0"/>
    </p:cViewPr>
  </p:notesTextViewPr>
  <p:sorterViewPr>
    <p:cViewPr>
      <p:scale>
        <a:sx n="100" d="100"/>
        <a:sy n="100" d="100"/>
      </p:scale>
      <p:origin x="0" y="-387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12/10/2015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126022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2372763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4095558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285301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2203272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49</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2688507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12/10/2015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7BE16E6E-BC5F-40BA-8EF2-F72E2EF6898B}"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9296201B-5135-4C7A-B164-D207B1FBBDD2}"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fld id="{66499632-BA1C-411F-BC01-932C63E5E55C}"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fld id="{B5295DC0-BDF4-4946-95FC-61C4F2C15E4D}" type="datetime1">
              <a:rPr lang="en-US" smtClean="0"/>
              <a:pPr>
                <a:defRPr/>
              </a:pPr>
              <a:t>12/10/2015</a:t>
            </a:fld>
            <a:endParaRPr lang="en-US" dirty="0"/>
          </a:p>
        </p:txBody>
      </p:sp>
      <p:sp>
        <p:nvSpPr>
          <p:cNvPr id="5" name="Footer Placeholder 4"/>
          <p:cNvSpPr>
            <a:spLocks noGrp="1"/>
          </p:cNvSpPr>
          <p:nvPr>
            <p:ph type="ftr" sz="quarter" idx="11"/>
          </p:nvPr>
        </p:nvSpPr>
        <p:spPr/>
        <p:txBody>
          <a:bodyPr/>
          <a:lstStyle>
            <a:extLst/>
          </a:lstStyle>
          <a:p>
            <a:pPr>
              <a:defRPr/>
            </a:pPr>
            <a:endParaRPr lang="en-US" dirty="0"/>
          </a:p>
        </p:txBody>
      </p:sp>
      <p:sp>
        <p:nvSpPr>
          <p:cNvPr id="6" name="Slide Number Placeholder 5"/>
          <p:cNvSpPr>
            <a:spLocks noGrp="1"/>
          </p:cNvSpPr>
          <p:nvPr>
            <p:ph type="sldNum" sz="quarter" idx="12"/>
          </p:nvPr>
        </p:nvSpPr>
        <p:spPr/>
        <p:txBody>
          <a:bodyPr/>
          <a:lstStyle>
            <a:extLst/>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fld id="{E5F46BC3-41DA-4098-8CA3-5AE4500AA7C8}"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fld id="{5733D5C7-06BD-4A57-9316-AFFC05FB9A2D}" type="datetime1">
              <a:rPr lang="en-US" smtClean="0"/>
              <a:pPr>
                <a:defRPr/>
              </a:pPr>
              <a:t>12/10/2015</a:t>
            </a:fld>
            <a:endParaRPr lang="en-US" dirty="0"/>
          </a:p>
        </p:txBody>
      </p:sp>
      <p:sp>
        <p:nvSpPr>
          <p:cNvPr id="8" name="Footer Placeholder 7"/>
          <p:cNvSpPr>
            <a:spLocks noGrp="1"/>
          </p:cNvSpPr>
          <p:nvPr>
            <p:ph type="ftr" sz="quarter" idx="11"/>
          </p:nvPr>
        </p:nvSpPr>
        <p:spPr/>
        <p:txBody>
          <a:bodyPr/>
          <a:lstStyle>
            <a:extLst/>
          </a:lstStyle>
          <a:p>
            <a:pPr>
              <a:defRPr/>
            </a:pPr>
            <a:endParaRPr lang="en-US" dirty="0"/>
          </a:p>
        </p:txBody>
      </p:sp>
      <p:sp>
        <p:nvSpPr>
          <p:cNvPr id="9" name="Slide Number Placeholder 8"/>
          <p:cNvSpPr>
            <a:spLocks noGrp="1"/>
          </p:cNvSpPr>
          <p:nvPr>
            <p:ph type="sldNum" sz="quarter" idx="12"/>
          </p:nvPr>
        </p:nvSpPr>
        <p:spPr/>
        <p:txBody>
          <a:bodyPr/>
          <a:lstStyle>
            <a:extLst/>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fld id="{05B6098F-756C-4371-8629-D7887CAE58D3}" type="datetime1">
              <a:rPr lang="en-US" smtClean="0"/>
              <a:pPr>
                <a:defRPr/>
              </a:pPr>
              <a:t>12/10/2015</a:t>
            </a:fld>
            <a:endParaRPr lang="en-US" dirty="0"/>
          </a:p>
        </p:txBody>
      </p:sp>
      <p:sp>
        <p:nvSpPr>
          <p:cNvPr id="4" name="Footer Placeholder 3"/>
          <p:cNvSpPr>
            <a:spLocks noGrp="1"/>
          </p:cNvSpPr>
          <p:nvPr>
            <p:ph type="ftr" sz="quarter" idx="11"/>
          </p:nvPr>
        </p:nvSpPr>
        <p:spPr/>
        <p:txBody>
          <a:bodyPr/>
          <a:lstStyle>
            <a:extLst/>
          </a:lstStyle>
          <a:p>
            <a:pPr>
              <a:defRPr/>
            </a:pPr>
            <a:endParaRPr lang="en-US" dirty="0"/>
          </a:p>
        </p:txBody>
      </p:sp>
      <p:sp>
        <p:nvSpPr>
          <p:cNvPr id="5" name="Slide Number Placeholder 4"/>
          <p:cNvSpPr>
            <a:spLocks noGrp="1"/>
          </p:cNvSpPr>
          <p:nvPr>
            <p:ph type="sldNum" sz="quarter" idx="12"/>
          </p:nvPr>
        </p:nvSpPr>
        <p:spPr/>
        <p:txBody>
          <a:bodyPr/>
          <a:lstStyle>
            <a:extLst/>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fld id="{DBF1234E-A55B-461F-95E4-6E9D08D8F588}" type="datetime1">
              <a:rPr lang="en-US" smtClean="0"/>
              <a:pPr>
                <a:defRPr/>
              </a:pPr>
              <a:t>12/10/2015</a:t>
            </a:fld>
            <a:endParaRPr lang="en-US" dirty="0"/>
          </a:p>
        </p:txBody>
      </p:sp>
      <p:sp>
        <p:nvSpPr>
          <p:cNvPr id="3" name="Footer Placeholder 2"/>
          <p:cNvSpPr>
            <a:spLocks noGrp="1"/>
          </p:cNvSpPr>
          <p:nvPr>
            <p:ph type="ftr" sz="quarter" idx="11"/>
          </p:nvPr>
        </p:nvSpPr>
        <p:spPr/>
        <p:txBody>
          <a:bodyPr/>
          <a:lstStyle>
            <a:extLst/>
          </a:lstStyle>
          <a:p>
            <a:pPr>
              <a:defRPr/>
            </a:pPr>
            <a:endParaRPr lang="en-US" dirty="0"/>
          </a:p>
        </p:txBody>
      </p:sp>
      <p:sp>
        <p:nvSpPr>
          <p:cNvPr id="4" name="Slide Number Placeholder 3"/>
          <p:cNvSpPr>
            <a:spLocks noGrp="1"/>
          </p:cNvSpPr>
          <p:nvPr>
            <p:ph type="sldNum" sz="quarter" idx="12"/>
          </p:nvPr>
        </p:nvSpPr>
        <p:spPr/>
        <p:txBody>
          <a:bodyPr/>
          <a:lstStyle>
            <a:extLst/>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fld id="{57B0C22D-B331-43E5-B1B9-EFA38C5EA6F6}" type="datetime1">
              <a:rPr lang="en-US" smtClean="0"/>
              <a:pPr>
                <a:defRPr/>
              </a:pPr>
              <a:t>12/10/2015</a:t>
            </a:fld>
            <a:endParaRPr lang="en-US" dirty="0"/>
          </a:p>
        </p:txBody>
      </p:sp>
      <p:sp>
        <p:nvSpPr>
          <p:cNvPr id="6" name="Footer Placeholder 5"/>
          <p:cNvSpPr>
            <a:spLocks noGrp="1"/>
          </p:cNvSpPr>
          <p:nvPr>
            <p:ph type="ftr" sz="quarter" idx="11"/>
          </p:nvPr>
        </p:nvSpPr>
        <p:spPr/>
        <p:txBody>
          <a:bodyPr/>
          <a:lstStyle>
            <a:extLst/>
          </a:lstStyle>
          <a:p>
            <a:pPr>
              <a:defRPr/>
            </a:pPr>
            <a:endParaRPr lang="en-US" dirty="0"/>
          </a:p>
        </p:txBody>
      </p:sp>
      <p:sp>
        <p:nvSpPr>
          <p:cNvPr id="7" name="Slide Number Placeholder 6"/>
          <p:cNvSpPr>
            <a:spLocks noGrp="1"/>
          </p:cNvSpPr>
          <p:nvPr>
            <p:ph type="sldNum" sz="quarter" idx="12"/>
          </p:nvPr>
        </p:nvSpPr>
        <p:spPr/>
        <p:txBody>
          <a:bodyPr/>
          <a:lstStyle>
            <a:extLst/>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12/10/2015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12/10/2015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1" name="Footer Placeholder 1"/>
          <p:cNvSpPr txBox="1">
            <a:spLocks/>
          </p:cNvSpPr>
          <p:nvPr userDrawn="1"/>
        </p:nvSpPr>
        <p:spPr>
          <a:xfrm>
            <a:off x="3888031" y="6407944"/>
            <a:ext cx="4759241"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000" dirty="0" smtClean="0">
                <a:latin typeface="Times New Roman" panose="02020603050405020304" pitchFamily="18" charset="0"/>
                <a:cs typeface="Times New Roman" panose="02020603050405020304" pitchFamily="18" charset="0"/>
              </a:rPr>
              <a:t>Copyright ©2017 Cengage Learning. All Rights Reserved. May not be scanned, copied or duplicated, or posted to a publicly accessible website, in whole or in part.</a:t>
            </a:r>
            <a:endParaRPr lang="en-US" sz="1000"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smtClean="0"/>
              <a:t>Systems Analysis and </a:t>
            </a:r>
            <a:r>
              <a:rPr lang="en-US" smtClean="0"/>
              <a:t>Design 11</a:t>
            </a:r>
            <a:r>
              <a:rPr lang="en-US" baseline="30000" smtClean="0"/>
              <a:t>th</a:t>
            </a:r>
            <a:r>
              <a:rPr lang="en-US" smtClean="0"/>
              <a:t> </a:t>
            </a:r>
            <a:r>
              <a:rPr lang="en-US" dirty="0" smtClean="0"/>
              <a:t>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smtClean="0"/>
              <a:t>Chapter 12 Managing Systems Support and Security</a:t>
            </a:r>
            <a:endParaRPr lang="en-US" dirty="0" smtClean="0">
              <a:solidFill>
                <a:schemeClr val="tx1"/>
              </a:solidFill>
            </a:endParaRPr>
          </a:p>
          <a:p>
            <a:pPr eaLnBrk="1" hangingPunct="1"/>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Corrective Maintenance</a:t>
            </a:r>
          </a:p>
          <a:p>
            <a:pPr lvl="1"/>
            <a:r>
              <a:rPr lang="en-US" dirty="0" smtClean="0"/>
              <a:t>Diagnoses and corrects errors in an operational system</a:t>
            </a:r>
          </a:p>
          <a:p>
            <a:pPr lvl="1"/>
            <a:r>
              <a:rPr lang="en-US" dirty="0" smtClean="0"/>
              <a:t>Standard procedures are set for minor errors</a:t>
            </a:r>
          </a:p>
          <a:p>
            <a:pPr lvl="1"/>
            <a:r>
              <a:rPr lang="en-US" dirty="0" smtClean="0"/>
              <a:t>Worst-case situation is a system failure</a:t>
            </a:r>
          </a:p>
          <a:p>
            <a:pPr lvl="2"/>
            <a:r>
              <a:rPr lang="en-US" dirty="0" smtClean="0"/>
              <a:t>Requires a </a:t>
            </a:r>
            <a:r>
              <a:rPr lang="en-US" b="1" dirty="0" smtClean="0"/>
              <a:t>patch </a:t>
            </a:r>
            <a:endParaRPr lang="en-US" dirty="0" smtClean="0"/>
          </a:p>
          <a:p>
            <a:pPr lvl="2"/>
            <a:r>
              <a:rPr lang="en-US" dirty="0" smtClean="0"/>
              <a:t>When the system is operational again, the maintenance team determines the cause, analyzes the problem, and designs a permanent solution</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10</a:t>
            </a:fld>
            <a:endParaRPr lang="en-US" dirty="0"/>
          </a:p>
        </p:txBody>
      </p:sp>
      <p:sp>
        <p:nvSpPr>
          <p:cNvPr id="2" name="Title 1"/>
          <p:cNvSpPr>
            <a:spLocks noGrp="1"/>
          </p:cNvSpPr>
          <p:nvPr>
            <p:ph type="title"/>
          </p:nvPr>
        </p:nvSpPr>
        <p:spPr/>
        <p:txBody>
          <a:bodyPr/>
          <a:lstStyle/>
          <a:p>
            <a:r>
              <a:rPr lang="en-US" dirty="0" smtClean="0"/>
              <a:t>Maintenance Tasks </a:t>
            </a:r>
            <a:r>
              <a:rPr lang="en-US" sz="1400" dirty="0" smtClean="0"/>
              <a:t>(Cont. 2)</a:t>
            </a:r>
          </a:p>
        </p:txBody>
      </p:sp>
    </p:spTree>
    <p:extLst>
      <p:ext uri="{BB962C8B-B14F-4D97-AF65-F5344CB8AC3E}">
        <p14:creationId xmlns:p14="http://schemas.microsoft.com/office/powerpoint/2010/main" val="1022288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545198-DF98-4860-AAF4-4269071BD701}" type="slidenum">
              <a:rPr lang="en-US" smtClean="0"/>
              <a:pPr/>
              <a:t>11</a:t>
            </a:fld>
            <a:endParaRPr lang="en-US" dirty="0"/>
          </a:p>
        </p:txBody>
      </p:sp>
      <p:sp>
        <p:nvSpPr>
          <p:cNvPr id="2" name="Title 1"/>
          <p:cNvSpPr>
            <a:spLocks noGrp="1"/>
          </p:cNvSpPr>
          <p:nvPr>
            <p:ph type="title"/>
          </p:nvPr>
        </p:nvSpPr>
        <p:spPr/>
        <p:txBody>
          <a:bodyPr/>
          <a:lstStyle/>
          <a:p>
            <a:r>
              <a:rPr lang="en-US" dirty="0" smtClean="0"/>
              <a:t>Maintenance Tasks </a:t>
            </a:r>
            <a:r>
              <a:rPr lang="en-US" sz="1400" dirty="0" smtClean="0"/>
              <a:t>(Cont. 3)</a:t>
            </a:r>
          </a:p>
        </p:txBody>
      </p:sp>
      <p:pic>
        <p:nvPicPr>
          <p:cNvPr id="7" name="Picture 6" descr="The table consists of three columns and four rows. Column 1 is titled priority, column 2 is titled impact, and column 3 is titled time frame.&#10;In row 2, column 1 reads level 1, column 2 reads significant impact on IT operations, security, or business activity that requires immediate attention, and column 3 reads implement patch as soon as possible.&#10;In row 3, column 1 reads level 2 and the following content is present in column 2:&#10;Some impact on IT operations, security, or business activity. Requires prompt attention, but operations can continue.&#10;The content in column 3 reads implement patch as soon as possible.&#10;In row 4, column 1 reads level 3, column 2 reads little or no impact on current IT operations, security, or business activity, and column 3 reads implement in the next release.&#10;" title="Figure 12-6 This three-level ranking framework for IT support considers potential impact and response urg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43" y="1981200"/>
            <a:ext cx="8331283" cy="2740999"/>
          </a:xfrm>
          <a:prstGeom prst="rect">
            <a:avLst/>
          </a:prstGeom>
        </p:spPr>
      </p:pic>
      <p:sp>
        <p:nvSpPr>
          <p:cNvPr id="4" name="Rectangle 3"/>
          <p:cNvSpPr/>
          <p:nvPr/>
        </p:nvSpPr>
        <p:spPr>
          <a:xfrm>
            <a:off x="538842" y="4743970"/>
            <a:ext cx="8331283" cy="523220"/>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Figure 12-6 </a:t>
            </a:r>
            <a:r>
              <a:rPr lang="en-US" sz="1400" dirty="0">
                <a:latin typeface="Arial" panose="020B0604020202020204" pitchFamily="34" charset="0"/>
                <a:cs typeface="Arial" panose="020B0604020202020204" pitchFamily="34" charset="0"/>
              </a:rPr>
              <a:t>This three-level ranking framework for IT support considers potential impact and </a:t>
            </a:r>
            <a:r>
              <a:rPr lang="en-US" sz="1400" dirty="0" smtClean="0">
                <a:latin typeface="Arial" panose="020B0604020202020204" pitchFamily="34" charset="0"/>
                <a:cs typeface="Arial" panose="020B0604020202020204" pitchFamily="34" charset="0"/>
              </a:rPr>
              <a:t>response urgency</a:t>
            </a:r>
            <a:r>
              <a:rPr lang="en-U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5044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b="1" dirty="0" smtClean="0"/>
              <a:t>Adaptive Maintenance</a:t>
            </a:r>
          </a:p>
          <a:p>
            <a:pPr lvl="1"/>
            <a:r>
              <a:rPr lang="en-US" dirty="0" smtClean="0"/>
              <a:t>Adds </a:t>
            </a:r>
            <a:r>
              <a:rPr lang="en-US" b="1" dirty="0" smtClean="0"/>
              <a:t>enhancements</a:t>
            </a:r>
            <a:r>
              <a:rPr lang="en-US" dirty="0" smtClean="0"/>
              <a:t> to an operational system and makes the system easier to use</a:t>
            </a:r>
          </a:p>
          <a:p>
            <a:pPr lvl="1"/>
            <a:r>
              <a:rPr lang="en-US" dirty="0" smtClean="0"/>
              <a:t>Procedure for minor adaptive maintenance is similar to routine corrective maintenance</a:t>
            </a:r>
          </a:p>
          <a:p>
            <a:pPr lvl="2"/>
            <a:r>
              <a:rPr lang="en-US" dirty="0" smtClean="0"/>
              <a:t>Users submit requests that are evaluated and prioritized by the systems committee</a:t>
            </a:r>
          </a:p>
          <a:p>
            <a:pPr lvl="1"/>
            <a:r>
              <a:rPr lang="en-US" dirty="0" smtClean="0"/>
              <a:t>Can be more difficult than new systems development </a:t>
            </a:r>
          </a:p>
          <a:p>
            <a:pPr lvl="2"/>
            <a:r>
              <a:rPr lang="en-US" dirty="0"/>
              <a:t>E</a:t>
            </a:r>
            <a:r>
              <a:rPr lang="en-US" dirty="0" smtClean="0"/>
              <a:t>nhancements must work within the constraints of an existing system</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12</a:t>
            </a:fld>
            <a:endParaRPr lang="en-US" dirty="0"/>
          </a:p>
        </p:txBody>
      </p:sp>
      <p:sp>
        <p:nvSpPr>
          <p:cNvPr id="2" name="Title 1"/>
          <p:cNvSpPr>
            <a:spLocks noGrp="1"/>
          </p:cNvSpPr>
          <p:nvPr>
            <p:ph type="title"/>
          </p:nvPr>
        </p:nvSpPr>
        <p:spPr/>
        <p:txBody>
          <a:bodyPr/>
          <a:lstStyle/>
          <a:p>
            <a:r>
              <a:rPr lang="en-US" dirty="0" smtClean="0"/>
              <a:t>Maintenance Tasks </a:t>
            </a:r>
            <a:r>
              <a:rPr lang="en-US" sz="1400" dirty="0" smtClean="0"/>
              <a:t>(Cont. 4)</a:t>
            </a:r>
          </a:p>
        </p:txBody>
      </p:sp>
    </p:spTree>
    <p:extLst>
      <p:ext uri="{BB962C8B-B14F-4D97-AF65-F5344CB8AC3E}">
        <p14:creationId xmlns:p14="http://schemas.microsoft.com/office/powerpoint/2010/main" val="260716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 Perfective Maintenance</a:t>
            </a:r>
          </a:p>
          <a:p>
            <a:pPr lvl="1"/>
            <a:r>
              <a:rPr lang="en-US" dirty="0" smtClean="0"/>
              <a:t>Changing an operational system to make it more efficient, reliable, and maintainable</a:t>
            </a:r>
          </a:p>
          <a:p>
            <a:pPr lvl="1"/>
            <a:r>
              <a:rPr lang="en-US" dirty="0" smtClean="0"/>
              <a:t>Cost-effective during the middle of the system’s operational life</a:t>
            </a:r>
          </a:p>
          <a:p>
            <a:pPr lvl="1"/>
            <a:r>
              <a:rPr lang="en-US" dirty="0" smtClean="0"/>
              <a:t>Performed using software reengineering </a:t>
            </a:r>
          </a:p>
          <a:p>
            <a:pPr lvl="2"/>
            <a:r>
              <a:rPr lang="en-US" b="1" dirty="0" smtClean="0"/>
              <a:t>Software reengineering</a:t>
            </a:r>
            <a:r>
              <a:rPr lang="en-US" dirty="0" smtClean="0"/>
              <a:t>: Uses analytical techniques to identify potential quality and performance improvements in an information system</a:t>
            </a:r>
          </a:p>
          <a:p>
            <a:pPr lvl="1"/>
            <a:r>
              <a:rPr lang="en-US" dirty="0" smtClean="0"/>
              <a:t>The more a program changes, the more likely it is to become inefficient and difficult to maintain</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13</a:t>
            </a:fld>
            <a:endParaRPr lang="en-US" dirty="0"/>
          </a:p>
        </p:txBody>
      </p:sp>
      <p:sp>
        <p:nvSpPr>
          <p:cNvPr id="2" name="Title 1"/>
          <p:cNvSpPr>
            <a:spLocks noGrp="1"/>
          </p:cNvSpPr>
          <p:nvPr>
            <p:ph type="title"/>
          </p:nvPr>
        </p:nvSpPr>
        <p:spPr/>
        <p:txBody>
          <a:bodyPr/>
          <a:lstStyle/>
          <a:p>
            <a:r>
              <a:rPr lang="en-US" dirty="0" smtClean="0"/>
              <a:t>Maintenance Tasks </a:t>
            </a:r>
            <a:r>
              <a:rPr lang="en-US" sz="1400" dirty="0" smtClean="0"/>
              <a:t>(Cont. 5)</a:t>
            </a:r>
          </a:p>
        </p:txBody>
      </p:sp>
    </p:spTree>
    <p:extLst>
      <p:ext uri="{BB962C8B-B14F-4D97-AF65-F5344CB8AC3E}">
        <p14:creationId xmlns:p14="http://schemas.microsoft.com/office/powerpoint/2010/main" val="3549917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Preventive Maintenance</a:t>
            </a:r>
          </a:p>
          <a:p>
            <a:pPr lvl="1"/>
            <a:r>
              <a:rPr lang="en-US" dirty="0" smtClean="0"/>
              <a:t>Requires analysis of areas where trouble is likely to occur</a:t>
            </a:r>
          </a:p>
          <a:p>
            <a:pPr lvl="1"/>
            <a:r>
              <a:rPr lang="en-US" dirty="0" smtClean="0"/>
              <a:t>IT department initiates preventive maintenance</a:t>
            </a:r>
          </a:p>
          <a:p>
            <a:pPr lvl="1"/>
            <a:r>
              <a:rPr lang="en-US" dirty="0" smtClean="0"/>
              <a:t>Results in:</a:t>
            </a:r>
          </a:p>
          <a:p>
            <a:pPr lvl="2"/>
            <a:r>
              <a:rPr lang="en-US" dirty="0" smtClean="0"/>
              <a:t>Increased user satisfaction</a:t>
            </a:r>
          </a:p>
          <a:p>
            <a:pPr lvl="2"/>
            <a:r>
              <a:rPr lang="en-US" dirty="0" smtClean="0"/>
              <a:t>Decreased downtime</a:t>
            </a:r>
          </a:p>
          <a:p>
            <a:pPr lvl="2"/>
            <a:r>
              <a:rPr lang="en-US" dirty="0"/>
              <a:t>R</a:t>
            </a:r>
            <a:r>
              <a:rPr lang="en-US" dirty="0" smtClean="0"/>
              <a:t>educed TCO</a:t>
            </a:r>
          </a:p>
          <a:p>
            <a:pPr lvl="1"/>
            <a:r>
              <a:rPr lang="en-US" dirty="0" smtClean="0"/>
              <a:t>Competes for IT resources along with other projects</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14</a:t>
            </a:fld>
            <a:endParaRPr lang="en-US" dirty="0"/>
          </a:p>
        </p:txBody>
      </p:sp>
      <p:sp>
        <p:nvSpPr>
          <p:cNvPr id="2" name="Title 1"/>
          <p:cNvSpPr>
            <a:spLocks noGrp="1"/>
          </p:cNvSpPr>
          <p:nvPr>
            <p:ph type="title"/>
          </p:nvPr>
        </p:nvSpPr>
        <p:spPr/>
        <p:txBody>
          <a:bodyPr/>
          <a:lstStyle/>
          <a:p>
            <a:r>
              <a:rPr lang="en-US" dirty="0" smtClean="0"/>
              <a:t>Maintenance Tasks </a:t>
            </a:r>
            <a:r>
              <a:rPr lang="en-US" sz="1400" dirty="0" smtClean="0"/>
              <a:t>(Cont. 6)</a:t>
            </a:r>
          </a:p>
        </p:txBody>
      </p:sp>
    </p:spTree>
    <p:extLst>
      <p:ext uri="{BB962C8B-B14F-4D97-AF65-F5344CB8AC3E}">
        <p14:creationId xmlns:p14="http://schemas.microsoft.com/office/powerpoint/2010/main" val="608703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a:defRPr/>
            </a:pPr>
            <a:r>
              <a:rPr lang="en-US" dirty="0"/>
              <a:t>Maintenance Management</a:t>
            </a:r>
            <a:endParaRPr lang="en-US" dirty="0" smtClean="0"/>
          </a:p>
        </p:txBody>
      </p:sp>
      <p:sp>
        <p:nvSpPr>
          <p:cNvPr id="5" name="Content Placeholder 4"/>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The Maintenance Team</a:t>
            </a:r>
          </a:p>
          <a:p>
            <a:pPr lvl="1" fontAlgn="auto">
              <a:spcAft>
                <a:spcPts val="0"/>
              </a:spcAft>
            </a:pPr>
            <a:r>
              <a:rPr lang="en-US" b="1" dirty="0" smtClean="0"/>
              <a:t>System administrator</a:t>
            </a:r>
            <a:r>
              <a:rPr lang="en-US" dirty="0" smtClean="0"/>
              <a:t>: Manages computer and network systems</a:t>
            </a:r>
          </a:p>
          <a:p>
            <a:pPr lvl="1" fontAlgn="auto">
              <a:spcAft>
                <a:spcPts val="0"/>
              </a:spcAft>
            </a:pPr>
            <a:r>
              <a:rPr lang="en-US" dirty="0" smtClean="0"/>
              <a:t>Systems analysts - Investigate and locate the source of a problem using analysis and synthesis skills</a:t>
            </a:r>
          </a:p>
          <a:p>
            <a:pPr lvl="1" fontAlgn="auto">
              <a:spcAft>
                <a:spcPts val="0"/>
              </a:spcAft>
            </a:pPr>
            <a:r>
              <a:rPr lang="en-US" dirty="0" smtClean="0"/>
              <a:t>Programmers - Include</a:t>
            </a:r>
            <a:r>
              <a:rPr lang="en-US" b="1" dirty="0" smtClean="0"/>
              <a:t> applications programmers</a:t>
            </a:r>
            <a:r>
              <a:rPr lang="en-US" dirty="0" smtClean="0"/>
              <a:t>,</a:t>
            </a:r>
            <a:r>
              <a:rPr lang="en-US" b="1" dirty="0" smtClean="0"/>
              <a:t> systems programmers</a:t>
            </a:r>
            <a:r>
              <a:rPr lang="en-US" dirty="0" smtClean="0"/>
              <a:t>, and </a:t>
            </a:r>
            <a:r>
              <a:rPr lang="en-US" b="1" dirty="0" smtClean="0"/>
              <a:t>database programmers</a:t>
            </a:r>
          </a:p>
          <a:p>
            <a:pPr lvl="1" fontAlgn="auto">
              <a:spcAft>
                <a:spcPts val="0"/>
              </a:spcAft>
            </a:pPr>
            <a:r>
              <a:rPr lang="en-US" dirty="0" smtClean="0"/>
              <a:t>Organizational issues</a:t>
            </a:r>
          </a:p>
          <a:p>
            <a:pPr lvl="2" fontAlgn="auto">
              <a:spcAft>
                <a:spcPts val="0"/>
              </a:spcAft>
            </a:pPr>
            <a:r>
              <a:rPr lang="en-US" dirty="0" smtClean="0"/>
              <a:t>Organizations have groups that perform maintenance and new systems development </a:t>
            </a:r>
          </a:p>
          <a:p>
            <a:pPr lvl="3" fontAlgn="auto">
              <a:spcAft>
                <a:spcPts val="0"/>
              </a:spcAft>
            </a:pPr>
            <a:r>
              <a:rPr lang="en-US" dirty="0" smtClean="0"/>
              <a:t>May rotate </a:t>
            </a:r>
            <a:r>
              <a:rPr lang="en-US" dirty="0"/>
              <a:t>people from one assignment to the other</a:t>
            </a:r>
            <a:endParaRPr lang="en-IN" dirty="0"/>
          </a:p>
        </p:txBody>
      </p:sp>
    </p:spTree>
    <p:extLst>
      <p:ext uri="{BB962C8B-B14F-4D97-AF65-F5344CB8AC3E}">
        <p14:creationId xmlns:p14="http://schemas.microsoft.com/office/powerpoint/2010/main" val="2009129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a:defRPr/>
            </a:pPr>
            <a:r>
              <a:rPr lang="en-US" dirty="0"/>
              <a:t>Maintenance </a:t>
            </a:r>
            <a:r>
              <a:rPr lang="en-US" dirty="0" smtClean="0"/>
              <a:t>Management </a:t>
            </a:r>
            <a:r>
              <a:rPr lang="en-US" sz="1400" dirty="0" smtClean="0"/>
              <a:t>(Cont. 1)</a:t>
            </a:r>
          </a:p>
        </p:txBody>
      </p:sp>
      <p:pic>
        <p:nvPicPr>
          <p:cNvPr id="4" name="Picture 3" descr="The figure is regarding the system administrators’ code of ethics. The document is titled The System Administrators’ Code of Ethics. The following content is mentioned below the title:&#10; We as professional System Administrators do hereby commit ourselves to the highest standards of ethical and professional conduct, and agree to be guided by this code of ethics, and encourage every System Administrator to do the same. Following are the points mentioned on the left side of the document:&#10;• Professionalism - I will maintain professional conduct in the workplace and will not allow personal feelings or beliefs to cause me to treat people unfairly or unprofessionally. &#10;• Personal Integrity - I will be honest in my professional dealings and forthcoming about my competence and the impact of my mistakes. I will seek assistance from others when required. I will avoid conflicts of interest and biases whenever possible. When my advice is sought, if I have a conflict of interest or bias, I will declare it if appropriate, and recuse myself if necessary. &#10;• Privacy - I will access private information on computer systems only when it is necessary in the course of my technical duties. I will maintain and protect the confidentiality of any information to which I may have access, regardless of the method by which I came into knowledge of it. &#10;• Laws and Policies - I will educate myself and others on relevant laws, regulations, and policies regarding the performance of my duties. &#10;• Communication - I will communicate with management, users, and colleagues about computer matters of mutual interest. I will strive to listen to and understand the needs of all parties.&#10;• System Integrity - I will strive to ensure the necessary integrity, reliability, and availability of the systems for which I am responsible. &#10;• I will design and maintain each system in a manner to support the purpose of the system to the organization. &#10;The following points are mentioned on the right side pf the document:&#10;• Education - I will continue to update and enhance my technical knowledge and other work-related skills. I will share my knowledge and experience with others. &#10;• Responsibility to computing community - I will cooperate with the larger computing community to maintain the integrity of network and computing resources. &#10;• Social responsibility - As an informed professional, I will encourage the writing and adoption of relevant policies and laws consistent with these ethical principles. &#10;• Ethical responsibility - I will strive to build and maintain a safe, healthy, and productive workplace. &#10;• I will do my best to make decisions consistent with the safety, privacy, and well-being of my community and the public, and to disclose promptly factors that might pose unexamined risks or dangers. &#10;• I will accept and offer honest criticism of technical work as appropriate and will credit properly the contributions of others. &#10;• I will lead by example, maintaining a high ethical standard and degree of professionalism in the performance of all my duties. I will support colleagues and co-workers in following this code of ethics.&#10;Three logos are seen on the bottom-right corner of the document. Starting from the left, they read usenix - the advanced computing systems association, lisa - the unsenix big for sysadmins, and LOPSA - the league of professional system administrators. &#10;" title="FIGURE 12-9 LISA seeks to establish standards of professional conduct for its memb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139" y="1292427"/>
            <a:ext cx="6562924" cy="4923041"/>
          </a:xfrm>
          <a:prstGeom prst="rect">
            <a:avLst/>
          </a:prstGeom>
        </p:spPr>
      </p:pic>
      <p:sp>
        <p:nvSpPr>
          <p:cNvPr id="9" name="Rectangle 8"/>
          <p:cNvSpPr/>
          <p:nvPr/>
        </p:nvSpPr>
        <p:spPr>
          <a:xfrm>
            <a:off x="138230" y="1866225"/>
            <a:ext cx="1995369" cy="1415772"/>
          </a:xfrm>
          <a:prstGeom prst="rect">
            <a:avLst/>
          </a:prstGeom>
        </p:spPr>
        <p:txBody>
          <a:bodyPr wrap="square">
            <a:spAutoFit/>
          </a:bodyPr>
          <a:lstStyle/>
          <a:p>
            <a:r>
              <a:rPr lang="en-IN" sz="1400" b="1" dirty="0" smtClean="0"/>
              <a:t>FIGURE 12-9 </a:t>
            </a:r>
            <a:r>
              <a:rPr lang="en-IN" sz="1400" dirty="0" smtClean="0"/>
              <a:t>LISA </a:t>
            </a:r>
            <a:r>
              <a:rPr lang="en-IN" sz="1400" dirty="0"/>
              <a:t>seeks to establish standards of professional conduct for its members</a:t>
            </a:r>
            <a:r>
              <a:rPr lang="en-IN" sz="1400" dirty="0" smtClean="0"/>
              <a:t>.</a:t>
            </a:r>
          </a:p>
          <a:p>
            <a:r>
              <a:rPr lang="en-US" sz="800" b="1" dirty="0"/>
              <a:t>Source: </a:t>
            </a:r>
            <a:r>
              <a:rPr lang="en-US" sz="800" dirty="0"/>
              <a:t>©2014 The USENIX Association</a:t>
            </a:r>
          </a:p>
        </p:txBody>
      </p:sp>
    </p:spTree>
    <p:extLst>
      <p:ext uri="{BB962C8B-B14F-4D97-AF65-F5344CB8AC3E}">
        <p14:creationId xmlns:p14="http://schemas.microsoft.com/office/powerpoint/2010/main" val="3047339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1481328"/>
            <a:ext cx="8229600" cy="4525963"/>
          </a:xfrm>
        </p:spPr>
        <p:txBody>
          <a:bodyPr>
            <a:noAutofit/>
          </a:bodyPr>
          <a:lstStyle/>
          <a:p>
            <a:r>
              <a:rPr lang="en-US" b="1" dirty="0" smtClean="0"/>
              <a:t>Maintenance</a:t>
            </a:r>
            <a:r>
              <a:rPr lang="en-US" dirty="0" smtClean="0"/>
              <a:t> </a:t>
            </a:r>
            <a:r>
              <a:rPr lang="en-US" b="1" dirty="0" smtClean="0"/>
              <a:t>Requests</a:t>
            </a:r>
          </a:p>
          <a:p>
            <a:pPr lvl="1"/>
            <a:r>
              <a:rPr lang="en-US" dirty="0" smtClean="0"/>
              <a:t>Involve a series of steps</a:t>
            </a:r>
          </a:p>
          <a:p>
            <a:pPr lvl="2"/>
            <a:r>
              <a:rPr lang="en-US" dirty="0" smtClean="0"/>
              <a:t>Initial determination </a:t>
            </a:r>
          </a:p>
          <a:p>
            <a:pPr lvl="2"/>
            <a:r>
              <a:rPr lang="en-US" dirty="0" smtClean="0"/>
              <a:t>Consideration by the systems review committee</a:t>
            </a:r>
          </a:p>
          <a:p>
            <a:pPr lvl="2"/>
            <a:r>
              <a:rPr lang="en-US" dirty="0" smtClean="0"/>
              <a:t>Task completion and user notification</a:t>
            </a:r>
          </a:p>
          <a:p>
            <a:r>
              <a:rPr lang="en-US" b="1" dirty="0"/>
              <a:t>Establishing Priorities</a:t>
            </a:r>
          </a:p>
          <a:p>
            <a:pPr lvl="1"/>
            <a:r>
              <a:rPr lang="en-US" dirty="0"/>
              <a:t>Systems review committees may either separate maintenance requests from new systems development requests or evaluate all projects together </a:t>
            </a:r>
          </a:p>
          <a:p>
            <a:pPr lvl="1"/>
            <a:r>
              <a:rPr lang="en-US" dirty="0"/>
              <a:t>Objective - To have a procedure that balances new development and necessary maintenance work</a:t>
            </a:r>
          </a:p>
          <a:p>
            <a:endParaRPr lang="en-US" dirty="0" smtClean="0"/>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17</a:t>
            </a:fld>
            <a:endParaRPr lang="en-US" dirty="0"/>
          </a:p>
        </p:txBody>
      </p:sp>
      <p:sp>
        <p:nvSpPr>
          <p:cNvPr id="2" name="Title 1"/>
          <p:cNvSpPr>
            <a:spLocks noGrp="1"/>
          </p:cNvSpPr>
          <p:nvPr>
            <p:ph type="title"/>
          </p:nvPr>
        </p:nvSpPr>
        <p:spPr/>
        <p:txBody>
          <a:bodyPr>
            <a:normAutofit/>
          </a:bodyPr>
          <a:lstStyle/>
          <a:p>
            <a:r>
              <a:rPr lang="en-US" dirty="0"/>
              <a:t>Maintenance Management </a:t>
            </a:r>
            <a:r>
              <a:rPr lang="en-US" sz="1400" dirty="0"/>
              <a:t>(Cont</a:t>
            </a:r>
            <a:r>
              <a:rPr lang="en-US" sz="1400" dirty="0" smtClean="0"/>
              <a:t>. 2)</a:t>
            </a:r>
            <a:endParaRPr lang="en-US" sz="1600" dirty="0" smtClean="0"/>
          </a:p>
        </p:txBody>
      </p:sp>
    </p:spTree>
    <p:extLst>
      <p:ext uri="{BB962C8B-B14F-4D97-AF65-F5344CB8AC3E}">
        <p14:creationId xmlns:p14="http://schemas.microsoft.com/office/powerpoint/2010/main" val="4109523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Configuration Management or</a:t>
            </a:r>
            <a:r>
              <a:rPr lang="en-US" dirty="0" smtClean="0"/>
              <a:t> </a:t>
            </a:r>
            <a:r>
              <a:rPr lang="en-US" b="1" dirty="0" smtClean="0"/>
              <a:t>Change Control (CC)</a:t>
            </a:r>
          </a:p>
          <a:p>
            <a:pPr lvl="1"/>
            <a:r>
              <a:rPr lang="en-US" dirty="0" smtClean="0"/>
              <a:t>Controls changes in system requirements during software development</a:t>
            </a:r>
          </a:p>
          <a:p>
            <a:pPr lvl="1"/>
            <a:r>
              <a:rPr lang="en-US" dirty="0" smtClean="0"/>
              <a:t>Becomes critical as enterprise-wide information systems grow more complex</a:t>
            </a:r>
          </a:p>
          <a:p>
            <a:pPr lvl="2"/>
            <a:r>
              <a:rPr lang="en-US" dirty="0" smtClean="0"/>
              <a:t>Important to systems with multiple versions running in different hardware and software environments</a:t>
            </a:r>
          </a:p>
          <a:p>
            <a:pPr lvl="1"/>
            <a:r>
              <a:rPr lang="en-US" dirty="0" smtClean="0"/>
              <a:t>Helps in organizing and handling documentation</a:t>
            </a:r>
          </a:p>
          <a:p>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18</a:t>
            </a:fld>
            <a:endParaRPr lang="en-US" dirty="0"/>
          </a:p>
        </p:txBody>
      </p:sp>
      <p:sp>
        <p:nvSpPr>
          <p:cNvPr id="2" name="Title 1"/>
          <p:cNvSpPr>
            <a:spLocks noGrp="1"/>
          </p:cNvSpPr>
          <p:nvPr>
            <p:ph type="title"/>
          </p:nvPr>
        </p:nvSpPr>
        <p:spPr/>
        <p:txBody>
          <a:bodyPr>
            <a:normAutofit/>
          </a:bodyPr>
          <a:lstStyle/>
          <a:p>
            <a:r>
              <a:rPr lang="en-US" dirty="0"/>
              <a:t>Maintenance Management </a:t>
            </a:r>
            <a:r>
              <a:rPr lang="en-US" sz="1400" dirty="0"/>
              <a:t>(Cont</a:t>
            </a:r>
            <a:r>
              <a:rPr lang="en-US" sz="1400" dirty="0" smtClean="0"/>
              <a:t>. 3)</a:t>
            </a:r>
            <a:endParaRPr lang="en-US" sz="1600" dirty="0" smtClean="0"/>
          </a:p>
        </p:txBody>
      </p:sp>
    </p:spTree>
    <p:extLst>
      <p:ext uri="{BB962C8B-B14F-4D97-AF65-F5344CB8AC3E}">
        <p14:creationId xmlns:p14="http://schemas.microsoft.com/office/powerpoint/2010/main" val="2984930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Maintenance Releases</a:t>
            </a:r>
          </a:p>
          <a:p>
            <a:pPr lvl="1"/>
            <a:r>
              <a:rPr lang="en-US" dirty="0"/>
              <a:t>Documents and installs changes as a new version </a:t>
            </a:r>
            <a:endParaRPr lang="en-US" b="1" dirty="0" smtClean="0"/>
          </a:p>
          <a:p>
            <a:pPr lvl="1"/>
            <a:r>
              <a:rPr lang="en-US" b="1" dirty="0" smtClean="0"/>
              <a:t>Maintenance release methodology</a:t>
            </a:r>
            <a:r>
              <a:rPr lang="en-US" dirty="0" smtClean="0"/>
              <a:t>: Retains all noncritical changes and implements them simultaneously</a:t>
            </a:r>
          </a:p>
          <a:p>
            <a:pPr lvl="2"/>
            <a:r>
              <a:rPr lang="en-US" dirty="0" smtClean="0"/>
              <a:t>Advantage - All changes are tested together, resulting in fewer versions and lesser expense</a:t>
            </a:r>
          </a:p>
          <a:p>
            <a:pPr lvl="2"/>
            <a:r>
              <a:rPr lang="en-US" dirty="0" smtClean="0"/>
              <a:t>Disadvantage - New features of upgrades are available less often</a:t>
            </a:r>
          </a:p>
          <a:p>
            <a:pPr lvl="1"/>
            <a:r>
              <a:rPr lang="en-US" b="1" dirty="0" smtClean="0"/>
              <a:t>Service packs</a:t>
            </a:r>
            <a:r>
              <a:rPr lang="en-US" dirty="0" smtClean="0"/>
              <a:t>: Maintenance releases provided by commercial software suppliers</a:t>
            </a:r>
          </a:p>
          <a:p>
            <a:pPr lvl="1"/>
            <a:endParaRPr lang="en-US" dirty="0" smtClean="0"/>
          </a:p>
        </p:txBody>
      </p:sp>
      <p:sp>
        <p:nvSpPr>
          <p:cNvPr id="6" name="Slide Number Placeholder 5"/>
          <p:cNvSpPr>
            <a:spLocks noGrp="1"/>
          </p:cNvSpPr>
          <p:nvPr>
            <p:ph type="sldNum" sz="quarter" idx="12"/>
          </p:nvPr>
        </p:nvSpPr>
        <p:spPr/>
        <p:txBody>
          <a:bodyPr/>
          <a:lstStyle/>
          <a:p>
            <a:fld id="{36545198-DF98-4860-AAF4-4269071BD701}" type="slidenum">
              <a:rPr lang="en-US" smtClean="0"/>
              <a:pPr/>
              <a:t>19</a:t>
            </a:fld>
            <a:endParaRPr lang="en-US" dirty="0"/>
          </a:p>
        </p:txBody>
      </p:sp>
      <p:sp>
        <p:nvSpPr>
          <p:cNvPr id="2" name="Title 1"/>
          <p:cNvSpPr>
            <a:spLocks noGrp="1"/>
          </p:cNvSpPr>
          <p:nvPr>
            <p:ph type="title"/>
          </p:nvPr>
        </p:nvSpPr>
        <p:spPr/>
        <p:txBody>
          <a:bodyPr>
            <a:normAutofit/>
          </a:bodyPr>
          <a:lstStyle/>
          <a:p>
            <a:r>
              <a:rPr lang="en-US" dirty="0"/>
              <a:t>Maintenance Management </a:t>
            </a:r>
            <a:r>
              <a:rPr lang="en-US" sz="1400" dirty="0"/>
              <a:t>(Cont</a:t>
            </a:r>
            <a:r>
              <a:rPr lang="en-US" sz="1400" dirty="0" smtClean="0"/>
              <a:t>. 4)</a:t>
            </a:r>
            <a:endParaRPr lang="en-US" sz="1600" dirty="0" smtClean="0"/>
          </a:p>
        </p:txBody>
      </p:sp>
    </p:spTree>
    <p:extLst>
      <p:ext uri="{BB962C8B-B14F-4D97-AF65-F5344CB8AC3E}">
        <p14:creationId xmlns:p14="http://schemas.microsoft.com/office/powerpoint/2010/main" val="2860504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dirty="0" smtClean="0"/>
              <a:t>Explain </a:t>
            </a:r>
            <a:r>
              <a:rPr lang="en-US" dirty="0"/>
              <a:t>the systems support and </a:t>
            </a:r>
            <a:r>
              <a:rPr lang="en-US" dirty="0" smtClean="0"/>
              <a:t>security phase</a:t>
            </a:r>
            <a:endParaRPr lang="en-US" dirty="0"/>
          </a:p>
          <a:p>
            <a:r>
              <a:rPr lang="en-US" dirty="0" smtClean="0"/>
              <a:t>Describe </a:t>
            </a:r>
            <a:r>
              <a:rPr lang="en-US" dirty="0"/>
              <a:t>user support activities, </a:t>
            </a:r>
            <a:r>
              <a:rPr lang="en-US" dirty="0" smtClean="0"/>
              <a:t>including user </a:t>
            </a:r>
            <a:r>
              <a:rPr lang="en-US" dirty="0"/>
              <a:t>training and </a:t>
            </a:r>
            <a:r>
              <a:rPr lang="en-US" dirty="0" smtClean="0"/>
              <a:t>help </a:t>
            </a:r>
            <a:r>
              <a:rPr lang="en-US" dirty="0"/>
              <a:t>desks</a:t>
            </a:r>
          </a:p>
          <a:p>
            <a:r>
              <a:rPr lang="en-US" dirty="0" smtClean="0"/>
              <a:t>Define </a:t>
            </a:r>
            <a:r>
              <a:rPr lang="en-US" dirty="0"/>
              <a:t>the four types of maintenance</a:t>
            </a:r>
          </a:p>
          <a:p>
            <a:r>
              <a:rPr lang="en-US" dirty="0" smtClean="0"/>
              <a:t>Explain </a:t>
            </a:r>
            <a:r>
              <a:rPr lang="en-US" dirty="0"/>
              <a:t>various techniques for </a:t>
            </a:r>
            <a:r>
              <a:rPr lang="en-US" dirty="0" smtClean="0"/>
              <a:t>managing systems </a:t>
            </a:r>
            <a:r>
              <a:rPr lang="en-US" dirty="0"/>
              <a:t>maintenance and support</a:t>
            </a:r>
          </a:p>
          <a:p>
            <a:r>
              <a:rPr lang="en-US" dirty="0" smtClean="0"/>
              <a:t>Describe </a:t>
            </a:r>
            <a:r>
              <a:rPr lang="en-US" dirty="0"/>
              <a:t>techniques for measuring, managing</a:t>
            </a:r>
            <a:r>
              <a:rPr lang="en-US" dirty="0" smtClean="0"/>
              <a:t>, and </a:t>
            </a:r>
            <a:r>
              <a:rPr lang="en-US" dirty="0"/>
              <a:t>planning system performance</a:t>
            </a:r>
          </a:p>
          <a:p>
            <a:r>
              <a:rPr lang="en-US" dirty="0" smtClean="0"/>
              <a:t>Explain </a:t>
            </a:r>
            <a:r>
              <a:rPr lang="en-US" dirty="0"/>
              <a:t>risk management concepts</a:t>
            </a:r>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smtClean="0"/>
              <a:t>Chapter Objectives </a:t>
            </a:r>
            <a:endParaRPr lang="en-US" sz="1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b="1" dirty="0" smtClean="0"/>
              <a:t>Version Control</a:t>
            </a:r>
          </a:p>
          <a:p>
            <a:pPr lvl="1"/>
            <a:r>
              <a:rPr lang="en-US" dirty="0" smtClean="0"/>
              <a:t>Process of tracking system releases or versions</a:t>
            </a:r>
          </a:p>
          <a:p>
            <a:pPr lvl="2"/>
            <a:r>
              <a:rPr lang="en-US" dirty="0" smtClean="0"/>
              <a:t>Prior release is </a:t>
            </a:r>
            <a:r>
              <a:rPr lang="en-US" b="1" dirty="0" smtClean="0"/>
              <a:t>archived</a:t>
            </a:r>
            <a:r>
              <a:rPr lang="en-US" dirty="0" smtClean="0"/>
              <a:t> and restored in case the new version fails</a:t>
            </a:r>
          </a:p>
          <a:p>
            <a:pPr lvl="1"/>
            <a:r>
              <a:rPr lang="en-US" dirty="0" smtClean="0"/>
              <a:t>Firms use commercial applications that handle version control for complex systems</a:t>
            </a:r>
          </a:p>
          <a:p>
            <a:r>
              <a:rPr lang="en-US" b="1" dirty="0" smtClean="0"/>
              <a:t>Baselines</a:t>
            </a:r>
          </a:p>
          <a:p>
            <a:pPr lvl="1"/>
            <a:r>
              <a:rPr lang="en-US" dirty="0" smtClean="0"/>
              <a:t>Measure system characteristics at a specific time</a:t>
            </a:r>
          </a:p>
          <a:p>
            <a:pPr lvl="1"/>
            <a:r>
              <a:rPr lang="en-US" dirty="0" smtClean="0"/>
              <a:t>Types</a:t>
            </a:r>
            <a:r>
              <a:rPr lang="en-US" b="1" dirty="0" smtClean="0"/>
              <a:t> - Functional</a:t>
            </a:r>
            <a:r>
              <a:rPr lang="en-US" dirty="0" smtClean="0"/>
              <a:t>,</a:t>
            </a:r>
            <a:r>
              <a:rPr lang="en-US" b="1" dirty="0" smtClean="0"/>
              <a:t> allocated</a:t>
            </a:r>
            <a:r>
              <a:rPr lang="en-US" dirty="0" smtClean="0"/>
              <a:t>, and</a:t>
            </a:r>
            <a:r>
              <a:rPr lang="en-US" b="1" dirty="0" smtClean="0"/>
              <a:t> product </a:t>
            </a:r>
            <a:endParaRPr lang="en-IN"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20</a:t>
            </a:fld>
            <a:endParaRPr lang="en-US" dirty="0"/>
          </a:p>
        </p:txBody>
      </p:sp>
      <p:sp>
        <p:nvSpPr>
          <p:cNvPr id="2" name="Title 1"/>
          <p:cNvSpPr>
            <a:spLocks noGrp="1"/>
          </p:cNvSpPr>
          <p:nvPr>
            <p:ph type="title"/>
          </p:nvPr>
        </p:nvSpPr>
        <p:spPr/>
        <p:txBody>
          <a:bodyPr>
            <a:normAutofit/>
          </a:bodyPr>
          <a:lstStyle/>
          <a:p>
            <a:r>
              <a:rPr lang="en-US" dirty="0"/>
              <a:t>Maintenance Management </a:t>
            </a:r>
            <a:r>
              <a:rPr lang="en-US" sz="1400" dirty="0"/>
              <a:t>(Cont</a:t>
            </a:r>
            <a:r>
              <a:rPr lang="en-US" sz="1400" dirty="0" smtClean="0"/>
              <a:t>. 5)</a:t>
            </a:r>
            <a:endParaRPr lang="en-US" sz="1600" dirty="0" smtClean="0"/>
          </a:p>
        </p:txBody>
      </p:sp>
    </p:spTree>
    <p:extLst>
      <p:ext uri="{BB962C8B-B14F-4D97-AF65-F5344CB8AC3E}">
        <p14:creationId xmlns:p14="http://schemas.microsoft.com/office/powerpoint/2010/main" val="396693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a:bodyPr>
          <a:lstStyle/>
          <a:p>
            <a:pPr>
              <a:defRPr/>
            </a:pPr>
            <a:r>
              <a:rPr lang="en-US" dirty="0"/>
              <a:t>Maintenance Management </a:t>
            </a:r>
            <a:r>
              <a:rPr lang="en-US" sz="1400" dirty="0"/>
              <a:t>(Cont</a:t>
            </a:r>
            <a:r>
              <a:rPr lang="en-US" sz="1400" dirty="0" smtClean="0"/>
              <a:t>. 6)</a:t>
            </a:r>
            <a:endParaRPr lang="en-US" sz="1300" dirty="0" smtClean="0"/>
          </a:p>
        </p:txBody>
      </p:sp>
      <p:sp>
        <p:nvSpPr>
          <p:cNvPr id="8" name="Rectangle 7"/>
          <p:cNvSpPr/>
          <p:nvPr/>
        </p:nvSpPr>
        <p:spPr>
          <a:xfrm>
            <a:off x="181830" y="5132583"/>
            <a:ext cx="8416951" cy="430887"/>
          </a:xfrm>
          <a:prstGeom prst="rect">
            <a:avLst/>
          </a:prstGeom>
        </p:spPr>
        <p:txBody>
          <a:bodyPr wrap="square">
            <a:spAutoFit/>
          </a:bodyPr>
          <a:lstStyle/>
          <a:p>
            <a:r>
              <a:rPr lang="en-IN" sz="1400" b="1" dirty="0"/>
              <a:t>Figure 12-13 </a:t>
            </a:r>
            <a:r>
              <a:rPr lang="en-IN" sz="1400" dirty="0"/>
              <a:t>Git is a popular free version control system</a:t>
            </a:r>
            <a:r>
              <a:rPr lang="en-IN" sz="1400" dirty="0" smtClean="0"/>
              <a:t>.</a:t>
            </a:r>
          </a:p>
          <a:p>
            <a:r>
              <a:rPr lang="en-US" sz="800" b="1" dirty="0"/>
              <a:t>Source: </a:t>
            </a:r>
            <a:r>
              <a:rPr lang="en-US" sz="800" dirty="0"/>
              <a:t>git-scm.com</a:t>
            </a:r>
          </a:p>
        </p:txBody>
      </p:sp>
      <p:pic>
        <p:nvPicPr>
          <p:cNvPr id="4" name="Picture 3" descr="This is a screenshot of the webpage of git. The content on the top left corner reads git –everything-is-local. There is a search bar on the top-right of the page, which reads search entire site. There is text on left side of the page and image on the right. The text reads as follows: Git is a free local open source distributed version control system designed to handle everything from small to very large projects with speed and efficiency. Git is easy to learn and has a tiny footprint with lightning fast performance. It outclasses SCM tools like subversion, CVS, Perforce, and ClearCase with features like cheap local branching, convenient staging areas, and multiple workflows. At the bottom left corner, there is an image of a cat and content that reads learn Git in your browser for free with Try Git. On the right side of the page, there are 6 stacks of books. 4 stacks are placed one after the other in a row and 2 are placed parallel to the first row. Lines connect the stacks. " title="Figure 12-13 Git is a popular free version control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65" y="1905348"/>
            <a:ext cx="8650258" cy="3047302"/>
          </a:xfrm>
          <a:prstGeom prst="rect">
            <a:avLst/>
          </a:prstGeom>
        </p:spPr>
      </p:pic>
    </p:spTree>
    <p:extLst>
      <p:ext uri="{BB962C8B-B14F-4D97-AF65-F5344CB8AC3E}">
        <p14:creationId xmlns:p14="http://schemas.microsoft.com/office/powerpoint/2010/main" val="1730140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System Performance Management</a:t>
            </a:r>
          </a:p>
        </p:txBody>
      </p:sp>
      <p:sp>
        <p:nvSpPr>
          <p:cNvPr id="5" name="Content Placeholder 4"/>
          <p:cNvSpPr txBox="1">
            <a:spLocks/>
          </p:cNvSpPr>
          <p:nvPr/>
        </p:nvSpPr>
        <p:spPr>
          <a:xfrm>
            <a:off x="685800" y="1600200"/>
            <a:ext cx="80010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smtClean="0"/>
              <a:t>Fault Management</a:t>
            </a:r>
          </a:p>
          <a:p>
            <a:pPr lvl="1"/>
            <a:r>
              <a:rPr lang="en-US" dirty="0" smtClean="0"/>
              <a:t>Includes monitoring the system for signs of trouble, logging all system failures, diagnosing the problem, and applying corrective action</a:t>
            </a:r>
          </a:p>
          <a:p>
            <a:endParaRPr lang="en-US" dirty="0" smtClean="0"/>
          </a:p>
        </p:txBody>
      </p:sp>
      <p:sp>
        <p:nvSpPr>
          <p:cNvPr id="7" name="Rectangle 6"/>
          <p:cNvSpPr/>
          <p:nvPr/>
        </p:nvSpPr>
        <p:spPr>
          <a:xfrm>
            <a:off x="568314" y="4001398"/>
            <a:ext cx="2876549" cy="1292662"/>
          </a:xfrm>
          <a:prstGeom prst="rect">
            <a:avLst/>
          </a:prstGeom>
        </p:spPr>
        <p:txBody>
          <a:bodyPr wrap="square">
            <a:spAutoFit/>
          </a:bodyPr>
          <a:lstStyle/>
          <a:p>
            <a:r>
              <a:rPr lang="en-IN" sz="1400" b="1" dirty="0"/>
              <a:t>Figure 12-14 </a:t>
            </a:r>
            <a:r>
              <a:rPr lang="en-IN" sz="1400" dirty="0"/>
              <a:t>The Activity Monitor application on </a:t>
            </a:r>
            <a:r>
              <a:rPr lang="en-IN" sz="1400" dirty="0" smtClean="0"/>
              <a:t>Apple’s Mac </a:t>
            </a:r>
            <a:r>
              <a:rPr lang="en-IN" sz="1400" dirty="0"/>
              <a:t>OS X displays CPU, memory, energy, disk, and </a:t>
            </a:r>
            <a:r>
              <a:rPr lang="en-IN" sz="1400" dirty="0" smtClean="0"/>
              <a:t>network activity </a:t>
            </a:r>
            <a:r>
              <a:rPr lang="en-IN" sz="1400" dirty="0"/>
              <a:t>of all running applications in real time</a:t>
            </a:r>
            <a:r>
              <a:rPr lang="en-IN" sz="1400" dirty="0" smtClean="0"/>
              <a:t>.</a:t>
            </a:r>
          </a:p>
          <a:p>
            <a:r>
              <a:rPr lang="en-IN" sz="800" dirty="0" smtClean="0"/>
              <a:t>Source: Apple</a:t>
            </a:r>
            <a:endParaRPr lang="en-US" sz="800" dirty="0"/>
          </a:p>
        </p:txBody>
      </p:sp>
      <p:pic>
        <p:nvPicPr>
          <p:cNvPr id="4" name="Picture 3" descr="The figure is a screenshot of the activity monitor. The task bar consists of three icons on the left, 5 tabs in the middle, and search bar on the right. The 5 tabs are labeled CPU, memory, energy, disk, and network activity. The window consists of a table and it has 7 columns and 18 rows. The columns are labeled process name, sent bytes, rcvd bytes, sent packets, rcvd packets, PID, and user. All processes are listed under process name. They are discoveryd, kernel_task, crashplanservice, mmfs, dropbox, netbiosd, safari networking, mail, ntpd, apsd, systemUIserver, crashplan menu bar, identity servicesd, QTKserver-(43186) safari…, scopedbookmark agent, com.apple.audio.compone…, and su. Below the table, there is a graph. There are three columns and the first and second column is divided into 4 rows. in the first column, the first row reads packets in: 359,890,951. The second row reads packets out: 458,481,541. The third row reads packets in/sec: 362 and the fourth row reads packets our/sec: 306. The second column shows the increasing and decreasing lines and it is labeled packets. in the third column, first row reads data received: 329.33 GB. The second row reads data sent: 274.51 GB, the third row reads data received/sec: 351 KB, and fourth row reads data sent/sec: 24.0 KB." title="Figure 12-14 The Activity Monitor application on Apple’s Mac OS X displays CPU, memory, energy, disk, and network activity of all running applications in real ti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453" y="3184941"/>
            <a:ext cx="4980989" cy="3233353"/>
          </a:xfrm>
          <a:prstGeom prst="rect">
            <a:avLst/>
          </a:prstGeom>
        </p:spPr>
      </p:pic>
    </p:spTree>
    <p:extLst>
      <p:ext uri="{BB962C8B-B14F-4D97-AF65-F5344CB8AC3E}">
        <p14:creationId xmlns:p14="http://schemas.microsoft.com/office/powerpoint/2010/main" val="2124456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 Performance </a:t>
            </a:r>
            <a:r>
              <a:rPr lang="en-US" dirty="0" smtClean="0"/>
              <a:t>Management </a:t>
            </a:r>
            <a:r>
              <a:rPr lang="en-US" sz="1600" dirty="0" smtClean="0"/>
              <a:t>(Cont. </a:t>
            </a:r>
            <a:r>
              <a:rPr lang="en-US" sz="1600" dirty="0"/>
              <a:t>1</a:t>
            </a:r>
            <a:r>
              <a:rPr lang="en-US" sz="1600" dirty="0" smtClean="0"/>
              <a:t>)</a:t>
            </a:r>
          </a:p>
        </p:txBody>
      </p:sp>
      <p:sp>
        <p:nvSpPr>
          <p:cNvPr id="9" name="Text Placeholder 2"/>
          <p:cNvSpPr>
            <a:spLocks noGrp="1"/>
          </p:cNvSpPr>
          <p:nvPr>
            <p:ph idx="1"/>
          </p:nvPr>
        </p:nvSpPr>
        <p:spPr>
          <a:xfrm>
            <a:off x="457200" y="1600200"/>
            <a:ext cx="8229600" cy="4525963"/>
          </a:xfrm>
        </p:spPr>
        <p:txBody>
          <a:bodyPr>
            <a:noAutofit/>
          </a:bodyPr>
          <a:lstStyle/>
          <a:p>
            <a:pPr eaLnBrk="1" hangingPunct="1"/>
            <a:r>
              <a:rPr lang="en-US" b="1" dirty="0" smtClean="0"/>
              <a:t>Performance and Workload Measurement</a:t>
            </a:r>
          </a:p>
          <a:p>
            <a:pPr lvl="1" eaLnBrk="1" hangingPunct="1"/>
            <a:r>
              <a:rPr lang="en-US" dirty="0" smtClean="0"/>
              <a:t>System performance is measured using </a:t>
            </a:r>
            <a:r>
              <a:rPr lang="en-US" b="1" dirty="0" smtClean="0"/>
              <a:t>benchmark testing</a:t>
            </a:r>
            <a:r>
              <a:rPr lang="en-US" dirty="0" smtClean="0"/>
              <a:t> and </a:t>
            </a:r>
            <a:r>
              <a:rPr lang="en-US" b="1" dirty="0" smtClean="0"/>
              <a:t>metrics</a:t>
            </a:r>
            <a:r>
              <a:rPr lang="en-US" dirty="0" smtClean="0"/>
              <a:t> </a:t>
            </a:r>
          </a:p>
          <a:p>
            <a:pPr lvl="1" eaLnBrk="1" hangingPunct="1"/>
            <a:r>
              <a:rPr lang="en-US" b="1" dirty="0" smtClean="0"/>
              <a:t>Response time</a:t>
            </a:r>
            <a:r>
              <a:rPr lang="en-US" dirty="0" smtClean="0"/>
              <a:t>: Overall time between a request for system activity and the delivery of the response</a:t>
            </a:r>
          </a:p>
          <a:p>
            <a:pPr lvl="1" eaLnBrk="1" hangingPunct="1"/>
            <a:r>
              <a:rPr lang="en-US" dirty="0" smtClean="0"/>
              <a:t>Bandwidth and </a:t>
            </a:r>
            <a:r>
              <a:rPr lang="en-US" b="1" dirty="0" smtClean="0"/>
              <a:t>throughput</a:t>
            </a:r>
          </a:p>
          <a:p>
            <a:pPr lvl="2" eaLnBrk="1" hangingPunct="1"/>
            <a:r>
              <a:rPr lang="en-US" dirty="0" smtClean="0"/>
              <a:t>Can be measured in Kbps (kilobits per second), Mbps (megabits per second), and </a:t>
            </a:r>
            <a:r>
              <a:rPr lang="en-US" dirty="0" err="1" smtClean="0"/>
              <a:t>Gbps</a:t>
            </a:r>
            <a:r>
              <a:rPr lang="en-US" dirty="0" smtClean="0"/>
              <a:t> (gigabits per second)</a:t>
            </a:r>
          </a:p>
          <a:p>
            <a:pPr lvl="1"/>
            <a:r>
              <a:rPr lang="en-US" dirty="0"/>
              <a:t>Examples of standards of metrics</a:t>
            </a:r>
          </a:p>
          <a:p>
            <a:pPr lvl="2"/>
            <a:r>
              <a:rPr lang="en-US" sz="2200" dirty="0"/>
              <a:t>Arrivals - </a:t>
            </a:r>
            <a:r>
              <a:rPr lang="en-US" dirty="0"/>
              <a:t>Number of items that appear on a device during a given observation time</a:t>
            </a:r>
          </a:p>
          <a:p>
            <a:pPr lvl="2"/>
            <a:r>
              <a:rPr lang="en-US" sz="2200" dirty="0"/>
              <a:t>Busy - </a:t>
            </a:r>
            <a:r>
              <a:rPr lang="en-US" dirty="0"/>
              <a:t>Time that a given resource is unavailable</a:t>
            </a:r>
          </a:p>
          <a:p>
            <a:pPr lvl="1"/>
            <a:endParaRPr lang="en-US" dirty="0" smtClean="0"/>
          </a:p>
          <a:p>
            <a:pPr lvl="2" eaLnBrk="1" hangingPunct="1"/>
            <a:endParaRPr lang="en-US" dirty="0" smtClean="0"/>
          </a:p>
        </p:txBody>
      </p:sp>
    </p:spTree>
    <p:extLst>
      <p:ext uri="{BB962C8B-B14F-4D97-AF65-F5344CB8AC3E}">
        <p14:creationId xmlns:p14="http://schemas.microsoft.com/office/powerpoint/2010/main" val="330856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 Performance Management </a:t>
            </a:r>
            <a:r>
              <a:rPr lang="en-US" sz="1600" dirty="0"/>
              <a:t>(Cont</a:t>
            </a:r>
            <a:r>
              <a:rPr lang="en-US" sz="1600" dirty="0" smtClean="0"/>
              <a:t>. 2)</a:t>
            </a:r>
            <a:endParaRPr lang="en-US" sz="1300" dirty="0" smtClean="0"/>
          </a:p>
        </p:txBody>
      </p:sp>
      <p:sp>
        <p:nvSpPr>
          <p:cNvPr id="9" name="Text Placeholder 2"/>
          <p:cNvSpPr>
            <a:spLocks noGrp="1"/>
          </p:cNvSpPr>
          <p:nvPr>
            <p:ph idx="1"/>
          </p:nvPr>
        </p:nvSpPr>
        <p:spPr>
          <a:xfrm>
            <a:off x="457200" y="1600200"/>
            <a:ext cx="8229600" cy="4525963"/>
          </a:xfrm>
        </p:spPr>
        <p:txBody>
          <a:bodyPr>
            <a:noAutofit/>
          </a:bodyPr>
          <a:lstStyle/>
          <a:p>
            <a:pPr lvl="2"/>
            <a:r>
              <a:rPr lang="en-US" dirty="0"/>
              <a:t>Queue length - Number of requests pending for a </a:t>
            </a:r>
            <a:r>
              <a:rPr lang="en-US" dirty="0" smtClean="0"/>
              <a:t>service</a:t>
            </a:r>
          </a:p>
          <a:p>
            <a:pPr lvl="1">
              <a:defRPr/>
            </a:pPr>
            <a:r>
              <a:rPr lang="en-US" b="1" dirty="0"/>
              <a:t>Turnaround </a:t>
            </a:r>
            <a:r>
              <a:rPr lang="en-US" b="1" dirty="0" smtClean="0"/>
              <a:t>time</a:t>
            </a:r>
            <a:r>
              <a:rPr lang="en-US" dirty="0" smtClean="0"/>
              <a:t>: Applies </a:t>
            </a:r>
            <a:r>
              <a:rPr lang="en-US" dirty="0"/>
              <a:t>to centralized batch processing operations </a:t>
            </a:r>
          </a:p>
          <a:p>
            <a:pPr lvl="2">
              <a:defRPr/>
            </a:pPr>
            <a:r>
              <a:rPr lang="en-US" dirty="0"/>
              <a:t>Measures the time between submitting a request for information and the fulfillment of the request</a:t>
            </a:r>
          </a:p>
          <a:p>
            <a:pPr lvl="2">
              <a:defRPr/>
            </a:pPr>
            <a:r>
              <a:rPr lang="en-US" dirty="0"/>
              <a:t>Used to measure the quality of IT services</a:t>
            </a:r>
          </a:p>
          <a:p>
            <a:pPr lvl="2">
              <a:defRPr/>
            </a:pPr>
            <a:r>
              <a:rPr lang="en-US" dirty="0"/>
              <a:t>Management uses current performance and workload data as input for the capacity planning process</a:t>
            </a:r>
          </a:p>
          <a:p>
            <a:pPr lvl="1"/>
            <a:endParaRPr lang="en-US" dirty="0"/>
          </a:p>
          <a:p>
            <a:pPr lvl="1"/>
            <a:endParaRPr lang="en-US" dirty="0"/>
          </a:p>
        </p:txBody>
      </p:sp>
    </p:spTree>
    <p:extLst>
      <p:ext uri="{BB962C8B-B14F-4D97-AF65-F5344CB8AC3E}">
        <p14:creationId xmlns:p14="http://schemas.microsoft.com/office/powerpoint/2010/main" val="511221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pPr eaLnBrk="1" hangingPunct="1"/>
            <a:r>
              <a:rPr lang="en-US" b="1" dirty="0" smtClean="0"/>
              <a:t>Capacity Planning</a:t>
            </a:r>
          </a:p>
          <a:p>
            <a:pPr lvl="1"/>
            <a:r>
              <a:rPr lang="en-US" dirty="0" smtClean="0"/>
              <a:t>Monitors current activity and performance levels</a:t>
            </a:r>
          </a:p>
          <a:p>
            <a:pPr lvl="1"/>
            <a:r>
              <a:rPr lang="en-US" dirty="0"/>
              <a:t>Anticipates future activity and forecasts resources required </a:t>
            </a:r>
            <a:r>
              <a:rPr lang="en-US" dirty="0" smtClean="0"/>
              <a:t>to </a:t>
            </a:r>
            <a:r>
              <a:rPr lang="en-US" dirty="0"/>
              <a:t>provide desired </a:t>
            </a:r>
            <a:r>
              <a:rPr lang="en-US" dirty="0" smtClean="0"/>
              <a:t>levels of </a:t>
            </a:r>
            <a:r>
              <a:rPr lang="en-US" dirty="0"/>
              <a:t>service </a:t>
            </a:r>
          </a:p>
          <a:p>
            <a:pPr lvl="1" eaLnBrk="1" hangingPunct="1"/>
            <a:r>
              <a:rPr lang="en-US" dirty="0" smtClean="0"/>
              <a:t>Uses what-if analysis </a:t>
            </a:r>
          </a:p>
          <a:p>
            <a:pPr lvl="2"/>
            <a:r>
              <a:rPr lang="en-US" b="1" dirty="0" smtClean="0"/>
              <a:t>What-if analysis</a:t>
            </a:r>
            <a:r>
              <a:rPr lang="en-US" dirty="0" smtClean="0"/>
              <a:t>: Varies one or more elements to study their effect on other elements</a:t>
            </a:r>
          </a:p>
          <a:p>
            <a:pPr lvl="1" eaLnBrk="1" hangingPunct="1"/>
            <a:r>
              <a:rPr lang="en-US" dirty="0" smtClean="0"/>
              <a:t>Requires:</a:t>
            </a:r>
          </a:p>
          <a:p>
            <a:pPr lvl="2"/>
            <a:r>
              <a:rPr lang="en-US" dirty="0" smtClean="0"/>
              <a:t>Detailed information</a:t>
            </a:r>
          </a:p>
          <a:p>
            <a:pPr lvl="2"/>
            <a:r>
              <a:rPr lang="en-US" dirty="0" smtClean="0"/>
              <a:t>An accurate forecast of future business activities</a:t>
            </a:r>
          </a:p>
          <a:p>
            <a:pPr lvl="1" eaLnBrk="1" hangingPunct="1"/>
            <a:r>
              <a:rPr lang="en-US" dirty="0" smtClean="0"/>
              <a:t>Objective - To develop contingency plans based on input from users and management</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25</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 Performance Management </a:t>
            </a:r>
            <a:r>
              <a:rPr lang="en-US" sz="1600" dirty="0"/>
              <a:t>(Cont</a:t>
            </a:r>
            <a:r>
              <a:rPr lang="en-US" sz="1600" dirty="0" smtClean="0"/>
              <a:t>. 3)</a:t>
            </a:r>
            <a:endParaRPr lang="en-US" sz="1300" dirty="0" smtClean="0"/>
          </a:p>
        </p:txBody>
      </p:sp>
    </p:spTree>
    <p:extLst>
      <p:ext uri="{BB962C8B-B14F-4D97-AF65-F5344CB8AC3E}">
        <p14:creationId xmlns:p14="http://schemas.microsoft.com/office/powerpoint/2010/main" val="7826101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26</a:t>
            </a:fld>
            <a:endParaRPr lang="en-US" dirty="0"/>
          </a:p>
        </p:txBody>
      </p:sp>
      <p:sp>
        <p:nvSpPr>
          <p:cNvPr id="4" name="Title 3"/>
          <p:cNvSpPr>
            <a:spLocks noGrp="1"/>
          </p:cNvSpPr>
          <p:nvPr>
            <p:ph type="title"/>
          </p:nvPr>
        </p:nvSpPr>
        <p:spPr/>
        <p:txBody>
          <a:bodyPr>
            <a:normAutofit fontScale="90000"/>
          </a:bodyPr>
          <a:lstStyle/>
          <a:p>
            <a:r>
              <a:rPr lang="en-US" dirty="0"/>
              <a:t>System Performance Management </a:t>
            </a:r>
            <a:r>
              <a:rPr lang="en-US" sz="1600" dirty="0"/>
              <a:t>(Cont</a:t>
            </a:r>
            <a:r>
              <a:rPr lang="en-US" sz="1600" dirty="0" smtClean="0"/>
              <a:t>. 4)</a:t>
            </a:r>
            <a:endParaRPr lang="en-IN" dirty="0"/>
          </a:p>
        </p:txBody>
      </p:sp>
      <p:sp>
        <p:nvSpPr>
          <p:cNvPr id="6" name="Rectangle 5"/>
          <p:cNvSpPr/>
          <p:nvPr/>
        </p:nvSpPr>
        <p:spPr>
          <a:xfrm>
            <a:off x="457200" y="3899277"/>
            <a:ext cx="2743200" cy="1384995"/>
          </a:xfrm>
          <a:prstGeom prst="rect">
            <a:avLst/>
          </a:prstGeom>
        </p:spPr>
        <p:txBody>
          <a:bodyPr wrap="square">
            <a:spAutoFit/>
          </a:bodyPr>
          <a:lstStyle/>
          <a:p>
            <a:r>
              <a:rPr lang="en-IN" sz="1400" b="1" dirty="0"/>
              <a:t>Figure 12-16 </a:t>
            </a:r>
            <a:r>
              <a:rPr lang="en-IN" sz="1400" dirty="0"/>
              <a:t>In this Goal Seek example, the user wants to know the effect on processing time if </a:t>
            </a:r>
            <a:r>
              <a:rPr lang="en-IN" sz="1400" dirty="0" smtClean="0"/>
              <a:t>the number </a:t>
            </a:r>
            <a:r>
              <a:rPr lang="en-IN" sz="1400" dirty="0"/>
              <a:t>of </a:t>
            </a:r>
            <a:r>
              <a:rPr lang="en-IN" sz="1400" dirty="0" smtClean="0"/>
              <a:t>daily transactions </a:t>
            </a:r>
            <a:r>
              <a:rPr lang="en-IN" sz="1400" dirty="0"/>
              <a:t>increases from 3,840 to 9,000.</a:t>
            </a:r>
            <a:endParaRPr lang="en-US" sz="1400" dirty="0"/>
          </a:p>
        </p:txBody>
      </p:sp>
      <p:pic>
        <p:nvPicPr>
          <p:cNvPr id="2" name="Picture 1" descr="The figure is a screenshot of two worksheets slightly overlapping each other. The first screenshot of the worksheet is titled goal seek example - Microsoft excel. Below it, there are 9 tabs placed in a horizontal order. They are as follows: file, home, insert, page layout, formulas, data, review, view, and acrobat. The content in the excel sheet is titled capacity planning analysis. Below this, another title reads data. There are two points below this title. &#10;The first point reads processing time (seconds) per Web site order. The content in the column next to the point reads 22.5. The next point reads maximum Web-based orders per day. The content in the column next to it reads  3,840 is mentioned. The columns that reads 22.5 and 3,840 are placed inside a box. There is a dialog box below, which is labeled goal seek. It consists of three options placed one below the other. The first option reads set cell and the value against it is $B$5. The second option reads to value and the value against it is 9000. The third option reads by changing cell and the value against it is $b$4. There are two buttons below the options, which read OK and cancel. &#10;The content in the second worksheet is titled capacity planning analysis. Below this, another title reads data. There are two points below this title. The first point reads processing time (seconds) per Web site order. The content in the column next to the point reads 9.6. The next point reads maximum Web-based orders per day. The content in the column next to it reads 9,000 is mentioned. The columns that read 9.6 and 9,000 are placed inside a box. There is a dialog box below, which is labeled goal seek status. The content in the dialogue box reads as follows:&#10;Goal seeking with cell B5 found a solution. &#10;Target value: 9000&#10;Current value: 9,000&#10;There are two buttons on the right side of the content, placed one below the other. Both the buttons are disabled. The first button is labeled step and the second button is labeled pause.&#10;There are two buttons at the bottom of the dialogue box, which read OK and cancel. &#10;&#10;There is an icon of a magnifying glass on the right side of the worksheets. Two arrows extend from this icon. One arrow points to the box that consists of the columns labeled 22.5 and 3,840 and the other arrow points to the box that consists of the columns labeled 9.6 and 9000. &#10;" title="Figure 12-16 In this Goal Seek example, the user wants to know the effect on processing time if the number of daily transactions increases from 3,840 to 9,0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0496" y="1143000"/>
            <a:ext cx="5670004" cy="5256081"/>
          </a:xfrm>
          <a:prstGeom prst="rect">
            <a:avLst/>
          </a:prstGeom>
        </p:spPr>
      </p:pic>
    </p:spTree>
    <p:extLst>
      <p:ext uri="{BB962C8B-B14F-4D97-AF65-F5344CB8AC3E}">
        <p14:creationId xmlns:p14="http://schemas.microsoft.com/office/powerpoint/2010/main" val="4229950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27</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 Performance Management </a:t>
            </a:r>
            <a:r>
              <a:rPr lang="en-US" sz="1600" dirty="0"/>
              <a:t>(Cont</a:t>
            </a:r>
            <a:r>
              <a:rPr lang="en-US" sz="1600" dirty="0" smtClean="0"/>
              <a:t>. 5)</a:t>
            </a:r>
            <a:endParaRPr lang="en-US" sz="1300" dirty="0" smtClean="0"/>
          </a:p>
        </p:txBody>
      </p:sp>
      <p:sp>
        <p:nvSpPr>
          <p:cNvPr id="9" name="Text Placeholder 2"/>
          <p:cNvSpPr>
            <a:spLocks noGrp="1"/>
          </p:cNvSpPr>
          <p:nvPr>
            <p:ph idx="1"/>
          </p:nvPr>
        </p:nvSpPr>
        <p:spPr>
          <a:xfrm>
            <a:off x="457200" y="1600200"/>
            <a:ext cx="8229600" cy="4525963"/>
          </a:xfrm>
        </p:spPr>
        <p:txBody>
          <a:bodyPr/>
          <a:lstStyle/>
          <a:p>
            <a:pPr eaLnBrk="1" hangingPunct="1"/>
            <a:r>
              <a:rPr lang="en-US" b="1" dirty="0" smtClean="0"/>
              <a:t>System Maintenance Tools</a:t>
            </a:r>
          </a:p>
          <a:p>
            <a:pPr lvl="1" eaLnBrk="1" hangingPunct="1"/>
            <a:r>
              <a:rPr lang="en-US" dirty="0" smtClean="0"/>
              <a:t>Many CASE tools include system evaluation and maintenance features</a:t>
            </a:r>
          </a:p>
          <a:p>
            <a:pPr lvl="1"/>
            <a:r>
              <a:rPr lang="en-US" dirty="0" smtClean="0"/>
              <a:t>Spreadsheet and presentation software can be used to </a:t>
            </a:r>
            <a:r>
              <a:rPr lang="en-US" dirty="0"/>
              <a:t>calculate trends, perform what-if analyses, and </a:t>
            </a:r>
            <a:r>
              <a:rPr lang="en-US" dirty="0" smtClean="0"/>
              <a:t>create charts </a:t>
            </a:r>
            <a:r>
              <a:rPr lang="en-US" dirty="0"/>
              <a:t>and </a:t>
            </a:r>
            <a:r>
              <a:rPr lang="en-US" dirty="0" smtClean="0"/>
              <a:t>graphs</a:t>
            </a:r>
          </a:p>
          <a:p>
            <a:pPr lvl="1"/>
            <a:endParaRPr lang="en-US" dirty="0" smtClean="0"/>
          </a:p>
        </p:txBody>
      </p:sp>
    </p:spTree>
    <p:extLst>
      <p:ext uri="{BB962C8B-B14F-4D97-AF65-F5344CB8AC3E}">
        <p14:creationId xmlns:p14="http://schemas.microsoft.com/office/powerpoint/2010/main" val="2106908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28</a:t>
            </a:fld>
            <a:endParaRPr lang="en-US" dirty="0"/>
          </a:p>
        </p:txBody>
      </p:sp>
      <p:sp>
        <p:nvSpPr>
          <p:cNvPr id="2" name="Title 1"/>
          <p:cNvSpPr>
            <a:spLocks noGrp="1"/>
          </p:cNvSpPr>
          <p:nvPr>
            <p:ph type="title"/>
          </p:nvPr>
        </p:nvSpPr>
        <p:spPr/>
        <p:txBody>
          <a:bodyPr rtlCol="0">
            <a:normAutofit/>
          </a:bodyPr>
          <a:lstStyle/>
          <a:p>
            <a:pPr>
              <a:defRPr/>
            </a:pPr>
            <a:r>
              <a:rPr lang="en-US" dirty="0" smtClean="0"/>
              <a:t>System Security Overview</a:t>
            </a:r>
          </a:p>
        </p:txBody>
      </p:sp>
      <p:sp>
        <p:nvSpPr>
          <p:cNvPr id="5" name="Content Placeholder 4"/>
          <p:cNvSpPr txBox="1">
            <a:spLocks/>
          </p:cNvSpPr>
          <p:nvPr/>
        </p:nvSpPr>
        <p:spPr>
          <a:xfrm>
            <a:off x="457200" y="1417638"/>
            <a:ext cx="8190072" cy="4403725"/>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dirty="0" smtClean="0"/>
              <a:t>Security is a vital part of every computer system</a:t>
            </a:r>
          </a:p>
          <a:p>
            <a:r>
              <a:rPr lang="en-US" b="1" dirty="0" smtClean="0"/>
              <a:t>System</a:t>
            </a:r>
            <a:r>
              <a:rPr lang="en-US" dirty="0" smtClean="0"/>
              <a:t> </a:t>
            </a:r>
            <a:r>
              <a:rPr lang="en-US" b="1" dirty="0" smtClean="0"/>
              <a:t>Security</a:t>
            </a:r>
            <a:r>
              <a:rPr lang="en-US" dirty="0" smtClean="0"/>
              <a:t> </a:t>
            </a:r>
            <a:r>
              <a:rPr lang="en-US" b="1" dirty="0" smtClean="0"/>
              <a:t>Concepts</a:t>
            </a:r>
          </a:p>
          <a:p>
            <a:pPr lvl="1"/>
            <a:r>
              <a:rPr lang="en-US" b="1" dirty="0" smtClean="0"/>
              <a:t>CIA triangle</a:t>
            </a:r>
            <a:r>
              <a:rPr lang="en-US" dirty="0" smtClean="0"/>
              <a:t>:</a:t>
            </a:r>
            <a:r>
              <a:rPr lang="en-US" b="1" dirty="0" smtClean="0"/>
              <a:t> </a:t>
            </a:r>
            <a:r>
              <a:rPr lang="en-US" dirty="0" smtClean="0"/>
              <a:t>Shows the main elements of system security</a:t>
            </a:r>
          </a:p>
          <a:p>
            <a:pPr lvl="2"/>
            <a:r>
              <a:rPr lang="en-US" dirty="0" smtClean="0"/>
              <a:t>Elements are used to</a:t>
            </a:r>
            <a:r>
              <a:rPr lang="en-US" dirty="0"/>
              <a:t> </a:t>
            </a:r>
            <a:r>
              <a:rPr lang="en-US" dirty="0" smtClean="0"/>
              <a:t>				        develop a security policy</a:t>
            </a:r>
          </a:p>
          <a:p>
            <a:pPr lvl="1"/>
            <a:endParaRPr lang="en-US" dirty="0" smtClean="0"/>
          </a:p>
        </p:txBody>
      </p:sp>
      <p:sp>
        <p:nvSpPr>
          <p:cNvPr id="7" name="Rectangle 6"/>
          <p:cNvSpPr/>
          <p:nvPr/>
        </p:nvSpPr>
        <p:spPr>
          <a:xfrm>
            <a:off x="1440100" y="5140224"/>
            <a:ext cx="3458473" cy="738664"/>
          </a:xfrm>
          <a:prstGeom prst="rect">
            <a:avLst/>
          </a:prstGeom>
        </p:spPr>
        <p:txBody>
          <a:bodyPr wrap="square">
            <a:spAutoFit/>
          </a:bodyPr>
          <a:lstStyle/>
          <a:p>
            <a:r>
              <a:rPr lang="en-IN" sz="1400" b="1" dirty="0"/>
              <a:t>Figure 12-18 </a:t>
            </a:r>
            <a:r>
              <a:rPr lang="en-IN" sz="1400" dirty="0"/>
              <a:t>System security must </a:t>
            </a:r>
            <a:r>
              <a:rPr lang="en-IN" sz="1400" dirty="0" smtClean="0"/>
              <a:t>provide information </a:t>
            </a:r>
            <a:r>
              <a:rPr lang="en-IN" sz="1400" dirty="0"/>
              <a:t>confidentiality, integrity, </a:t>
            </a:r>
            <a:r>
              <a:rPr lang="en-IN" sz="1400" dirty="0" smtClean="0"/>
              <a:t>and availability </a:t>
            </a:r>
            <a:r>
              <a:rPr lang="en-IN" sz="1400" dirty="0"/>
              <a:t>(CIA).</a:t>
            </a:r>
            <a:endParaRPr lang="en-US" sz="1400" dirty="0"/>
          </a:p>
        </p:txBody>
      </p:sp>
      <p:pic>
        <p:nvPicPr>
          <p:cNvPr id="3" name="Picture 2" descr="The figure consists of a triangle, which is labeled information. The top of the triangle is labeled integrity, the left side is labeled confidentiality, and the right side is labeled availability." title="Figure 12-18 System security must provide information confidentiality, integrity, and availability (C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3" y="3157636"/>
            <a:ext cx="3949887" cy="3135258"/>
          </a:xfrm>
          <a:prstGeom prst="rect">
            <a:avLst/>
          </a:prstGeom>
        </p:spPr>
      </p:pic>
    </p:spTree>
    <p:extLst>
      <p:ext uri="{BB962C8B-B14F-4D97-AF65-F5344CB8AC3E}">
        <p14:creationId xmlns:p14="http://schemas.microsoft.com/office/powerpoint/2010/main" val="2623954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 the figure, there are three circles placed in circular manner. In clockwise order, the first circle is labeled identity. An arrow from this circle points points to the second circle, which is labeled assess. An arrow from this circle points to the third circle is labeled control. " title="Figure 12-19 Risk management requires continuous risk identification, assessment, and contr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80" y="2056585"/>
            <a:ext cx="3794786" cy="3582215"/>
          </a:xfrm>
          <a:prstGeom prst="rect">
            <a:avLst/>
          </a:prstGeom>
        </p:spPr>
      </p:pic>
      <p:sp>
        <p:nvSpPr>
          <p:cNvPr id="8" name="Text Placeholder 2"/>
          <p:cNvSpPr>
            <a:spLocks noGrp="1"/>
          </p:cNvSpPr>
          <p:nvPr>
            <p:ph sz="half" idx="1"/>
          </p:nvPr>
        </p:nvSpPr>
        <p:spPr>
          <a:xfrm>
            <a:off x="457200" y="1600200"/>
            <a:ext cx="5181600" cy="4525963"/>
          </a:xfrm>
        </p:spPr>
        <p:txBody>
          <a:bodyPr>
            <a:noAutofit/>
          </a:bodyPr>
          <a:lstStyle/>
          <a:p>
            <a:pPr eaLnBrk="1" hangingPunct="1">
              <a:spcBef>
                <a:spcPts val="200"/>
              </a:spcBef>
            </a:pPr>
            <a:r>
              <a:rPr lang="en-US" b="1" dirty="0" smtClean="0"/>
              <a:t>Risk Management: </a:t>
            </a:r>
            <a:r>
              <a:rPr lang="en-US" dirty="0" smtClean="0"/>
              <a:t>Involves:</a:t>
            </a:r>
          </a:p>
          <a:p>
            <a:pPr lvl="1">
              <a:spcBef>
                <a:spcPts val="200"/>
              </a:spcBef>
            </a:pPr>
            <a:r>
              <a:rPr lang="en-US" b="1" dirty="0" smtClean="0"/>
              <a:t>Risk identification</a:t>
            </a:r>
          </a:p>
          <a:p>
            <a:pPr lvl="2">
              <a:spcBef>
                <a:spcPts val="200"/>
              </a:spcBef>
            </a:pPr>
            <a:r>
              <a:rPr lang="en-US" dirty="0"/>
              <a:t>List and classify </a:t>
            </a:r>
            <a:r>
              <a:rPr lang="en-US" b="1" dirty="0" smtClean="0"/>
              <a:t>assets </a:t>
            </a:r>
            <a:r>
              <a:rPr lang="en-US" dirty="0" smtClean="0"/>
              <a:t>and analyze </a:t>
            </a:r>
            <a:r>
              <a:rPr lang="en-US" dirty="0"/>
              <a:t>possible</a:t>
            </a:r>
            <a:r>
              <a:rPr lang="en-US" b="1" dirty="0"/>
              <a:t> threats</a:t>
            </a:r>
          </a:p>
          <a:p>
            <a:pPr lvl="2">
              <a:spcBef>
                <a:spcPts val="200"/>
              </a:spcBef>
            </a:pPr>
            <a:r>
              <a:rPr lang="en-US" dirty="0"/>
              <a:t>Identify</a:t>
            </a:r>
            <a:r>
              <a:rPr lang="en-US" b="1" dirty="0"/>
              <a:t> vulnerabilities </a:t>
            </a:r>
            <a:r>
              <a:rPr lang="en-US" dirty="0"/>
              <a:t>and how they might be </a:t>
            </a:r>
            <a:r>
              <a:rPr lang="en-US" b="1" dirty="0" smtClean="0"/>
              <a:t>exploited</a:t>
            </a:r>
          </a:p>
          <a:p>
            <a:pPr lvl="1">
              <a:spcBef>
                <a:spcPts val="200"/>
              </a:spcBef>
            </a:pPr>
            <a:r>
              <a:rPr lang="en-US" b="1" dirty="0" smtClean="0"/>
              <a:t>Risk assessment</a:t>
            </a:r>
          </a:p>
          <a:p>
            <a:pPr lvl="2">
              <a:spcBef>
                <a:spcPts val="200"/>
              </a:spcBef>
            </a:pPr>
            <a:r>
              <a:rPr lang="en-IN" dirty="0"/>
              <a:t>Risks need to be calculated and </a:t>
            </a:r>
            <a:r>
              <a:rPr lang="en-IN" dirty="0" smtClean="0"/>
              <a:t>prioritized</a:t>
            </a:r>
            <a:r>
              <a:rPr lang="en-US" b="1" dirty="0" smtClean="0"/>
              <a:t> </a:t>
            </a:r>
          </a:p>
          <a:p>
            <a:pPr lvl="1">
              <a:spcBef>
                <a:spcPts val="200"/>
              </a:spcBef>
            </a:pPr>
            <a:r>
              <a:rPr lang="en-US" b="1" dirty="0" smtClean="0"/>
              <a:t>Risk control</a:t>
            </a:r>
          </a:p>
          <a:p>
            <a:pPr lvl="2">
              <a:spcBef>
                <a:spcPts val="200"/>
              </a:spcBef>
            </a:pPr>
            <a:r>
              <a:rPr lang="en-IN" dirty="0" smtClean="0"/>
              <a:t>Strategies - </a:t>
            </a:r>
            <a:r>
              <a:rPr lang="en-IN" b="1" dirty="0" smtClean="0"/>
              <a:t>Avoidance</a:t>
            </a:r>
            <a:r>
              <a:rPr lang="en-IN" dirty="0"/>
              <a:t>, </a:t>
            </a:r>
            <a:r>
              <a:rPr lang="en-IN" b="1" dirty="0"/>
              <a:t>mitigation</a:t>
            </a:r>
            <a:r>
              <a:rPr lang="en-IN" dirty="0"/>
              <a:t>, </a:t>
            </a:r>
            <a:r>
              <a:rPr lang="en-IN" b="1" dirty="0"/>
              <a:t>transference</a:t>
            </a:r>
            <a:r>
              <a:rPr lang="en-IN" dirty="0"/>
              <a:t>, and </a:t>
            </a:r>
            <a:r>
              <a:rPr lang="en-IN" b="1" dirty="0"/>
              <a:t>acceptance</a:t>
            </a:r>
          </a:p>
          <a:p>
            <a:pPr lvl="2">
              <a:spcBef>
                <a:spcPts val="200"/>
              </a:spcBef>
            </a:pPr>
            <a:endParaRPr lang="en-US" b="1" dirty="0" smtClean="0"/>
          </a:p>
          <a:p>
            <a:pPr lvl="3">
              <a:spcBef>
                <a:spcPts val="200"/>
              </a:spcBef>
            </a:pPr>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29</a:t>
            </a:fld>
            <a:endParaRPr lang="en-US" dirty="0"/>
          </a:p>
        </p:txBody>
      </p:sp>
      <p:sp>
        <p:nvSpPr>
          <p:cNvPr id="2" name="Title 1"/>
          <p:cNvSpPr>
            <a:spLocks noGrp="1"/>
          </p:cNvSpPr>
          <p:nvPr>
            <p:ph type="title"/>
          </p:nvPr>
        </p:nvSpPr>
        <p:spPr/>
        <p:txBody>
          <a:bodyPr rtlCol="0">
            <a:normAutofit/>
          </a:bodyPr>
          <a:lstStyle/>
          <a:p>
            <a:pPr>
              <a:defRPr/>
            </a:pPr>
            <a:r>
              <a:rPr lang="en-US" dirty="0"/>
              <a:t>System Security Overview </a:t>
            </a:r>
            <a:r>
              <a:rPr lang="en-US" sz="1400" dirty="0"/>
              <a:t>(Cont</a:t>
            </a:r>
            <a:r>
              <a:rPr lang="en-US" sz="1400" dirty="0" smtClean="0"/>
              <a:t>. 1)</a:t>
            </a:r>
          </a:p>
        </p:txBody>
      </p:sp>
      <p:sp>
        <p:nvSpPr>
          <p:cNvPr id="10" name="Rectangle 9"/>
          <p:cNvSpPr/>
          <p:nvPr/>
        </p:nvSpPr>
        <p:spPr>
          <a:xfrm>
            <a:off x="5410200" y="5613235"/>
            <a:ext cx="3702170" cy="738664"/>
          </a:xfrm>
          <a:prstGeom prst="rect">
            <a:avLst/>
          </a:prstGeom>
        </p:spPr>
        <p:txBody>
          <a:bodyPr wrap="square">
            <a:spAutoFit/>
          </a:bodyPr>
          <a:lstStyle/>
          <a:p>
            <a:r>
              <a:rPr lang="en-IN" sz="1400" b="1" dirty="0"/>
              <a:t>Figure 12-19 </a:t>
            </a:r>
            <a:r>
              <a:rPr lang="en-IN" sz="1400" dirty="0"/>
              <a:t>Risk </a:t>
            </a:r>
            <a:r>
              <a:rPr lang="en-IN" sz="1400" dirty="0" smtClean="0"/>
              <a:t>management requires </a:t>
            </a:r>
            <a:r>
              <a:rPr lang="en-IN" sz="1400" dirty="0"/>
              <a:t>continuous risk identification</a:t>
            </a:r>
            <a:r>
              <a:rPr lang="en-IN" sz="1400" dirty="0" smtClean="0"/>
              <a:t>, assessment</a:t>
            </a:r>
            <a:r>
              <a:rPr lang="en-IN" sz="1400" dirty="0"/>
              <a:t>, and control.</a:t>
            </a:r>
            <a:endParaRPr lang="en-US" sz="1400" dirty="0"/>
          </a:p>
        </p:txBody>
      </p:sp>
    </p:spTree>
    <p:extLst>
      <p:ext uri="{BB962C8B-B14F-4D97-AF65-F5344CB8AC3E}">
        <p14:creationId xmlns:p14="http://schemas.microsoft.com/office/powerpoint/2010/main" val="1499406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pPr>
              <a:spcBef>
                <a:spcPts val="200"/>
              </a:spcBef>
            </a:pPr>
            <a:r>
              <a:rPr lang="en-US" dirty="0" smtClean="0"/>
              <a:t>Assess </a:t>
            </a:r>
            <a:r>
              <a:rPr lang="en-US" dirty="0"/>
              <a:t>system security at six levels: </a:t>
            </a:r>
            <a:r>
              <a:rPr lang="en-US" dirty="0" smtClean="0"/>
              <a:t>physical security</a:t>
            </a:r>
            <a:r>
              <a:rPr lang="en-US" dirty="0"/>
              <a:t>, network security, </a:t>
            </a:r>
            <a:r>
              <a:rPr lang="en-US" dirty="0" smtClean="0"/>
              <a:t>application security</a:t>
            </a:r>
            <a:r>
              <a:rPr lang="en-US" dirty="0"/>
              <a:t>, file security, user security, </a:t>
            </a:r>
            <a:r>
              <a:rPr lang="en-US" dirty="0" smtClean="0"/>
              <a:t>and procedural </a:t>
            </a:r>
            <a:r>
              <a:rPr lang="en-US" dirty="0"/>
              <a:t>security</a:t>
            </a:r>
          </a:p>
          <a:p>
            <a:pPr>
              <a:spcBef>
                <a:spcPts val="200"/>
              </a:spcBef>
            </a:pPr>
            <a:r>
              <a:rPr lang="en-US" dirty="0" smtClean="0"/>
              <a:t>Describe </a:t>
            </a:r>
            <a:r>
              <a:rPr lang="en-US" dirty="0"/>
              <a:t>backup and disaster recovery</a:t>
            </a:r>
          </a:p>
          <a:p>
            <a:pPr>
              <a:spcBef>
                <a:spcPts val="200"/>
              </a:spcBef>
            </a:pPr>
            <a:r>
              <a:rPr lang="en-US" dirty="0" smtClean="0"/>
              <a:t>List </a:t>
            </a:r>
            <a:r>
              <a:rPr lang="en-US" dirty="0"/>
              <a:t>factors indicating that a system </a:t>
            </a:r>
            <a:r>
              <a:rPr lang="en-US" dirty="0" smtClean="0"/>
              <a:t>has reached </a:t>
            </a:r>
            <a:r>
              <a:rPr lang="en-US" dirty="0"/>
              <a:t>the end of its useful life</a:t>
            </a:r>
          </a:p>
          <a:p>
            <a:pPr>
              <a:spcBef>
                <a:spcPts val="200"/>
              </a:spcBef>
            </a:pPr>
            <a:r>
              <a:rPr lang="en-US" dirty="0" smtClean="0"/>
              <a:t>Assess </a:t>
            </a:r>
            <a:r>
              <a:rPr lang="en-US" dirty="0"/>
              <a:t>future challenges and </a:t>
            </a:r>
            <a:r>
              <a:rPr lang="en-US" dirty="0" smtClean="0"/>
              <a:t>opportunities for </a:t>
            </a:r>
            <a:r>
              <a:rPr lang="en-US" dirty="0"/>
              <a:t>IT professionals</a:t>
            </a:r>
          </a:p>
          <a:p>
            <a:pPr>
              <a:spcBef>
                <a:spcPts val="200"/>
              </a:spcBef>
            </a:pPr>
            <a:r>
              <a:rPr lang="en-US" dirty="0" smtClean="0"/>
              <a:t>Develop </a:t>
            </a:r>
            <a:r>
              <a:rPr lang="en-US" dirty="0"/>
              <a:t>a strategic plan for </a:t>
            </a:r>
            <a:r>
              <a:rPr lang="en-US" dirty="0" smtClean="0"/>
              <a:t>career advancement </a:t>
            </a:r>
            <a:r>
              <a:rPr lang="en-US" dirty="0"/>
              <a:t>and strong IT credentials</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smtClean="0"/>
              <a:t>Chapter Objectives </a:t>
            </a:r>
            <a:r>
              <a:rPr lang="en-US" sz="1200" dirty="0" smtClean="0"/>
              <a:t>(Cont.)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30</a:t>
            </a:fld>
            <a:endParaRPr lang="en-US" dirty="0"/>
          </a:p>
        </p:txBody>
      </p:sp>
      <p:sp>
        <p:nvSpPr>
          <p:cNvPr id="2" name="Title 1"/>
          <p:cNvSpPr>
            <a:spLocks noGrp="1"/>
          </p:cNvSpPr>
          <p:nvPr>
            <p:ph type="title"/>
          </p:nvPr>
        </p:nvSpPr>
        <p:spPr/>
        <p:txBody>
          <a:bodyPr rtlCol="0">
            <a:normAutofit/>
          </a:bodyPr>
          <a:lstStyle/>
          <a:p>
            <a:pPr>
              <a:defRPr/>
            </a:pPr>
            <a:r>
              <a:rPr lang="en-US" dirty="0"/>
              <a:t>System Security Overview </a:t>
            </a:r>
            <a:r>
              <a:rPr lang="en-US" sz="1400" dirty="0"/>
              <a:t>(Cont</a:t>
            </a:r>
            <a:r>
              <a:rPr lang="en-US" sz="1400" dirty="0" smtClean="0"/>
              <a:t>. 2)</a:t>
            </a:r>
            <a:endParaRPr lang="en-US" sz="1300" dirty="0" smtClean="0"/>
          </a:p>
        </p:txBody>
      </p:sp>
      <p:sp>
        <p:nvSpPr>
          <p:cNvPr id="7" name="Rectangle 6"/>
          <p:cNvSpPr/>
          <p:nvPr/>
        </p:nvSpPr>
        <p:spPr>
          <a:xfrm>
            <a:off x="228600" y="3770223"/>
            <a:ext cx="2107457" cy="954107"/>
          </a:xfrm>
          <a:prstGeom prst="rect">
            <a:avLst/>
          </a:prstGeom>
        </p:spPr>
        <p:txBody>
          <a:bodyPr wrap="square">
            <a:spAutoFit/>
          </a:bodyPr>
          <a:lstStyle/>
          <a:p>
            <a:r>
              <a:rPr lang="en-IN" sz="1400" b="1" dirty="0"/>
              <a:t>Figure 12-20 </a:t>
            </a:r>
            <a:r>
              <a:rPr lang="en-IN" sz="1400" dirty="0"/>
              <a:t>System threats can </a:t>
            </a:r>
            <a:r>
              <a:rPr lang="en-IN" sz="1400" dirty="0" smtClean="0"/>
              <a:t>be grouped </a:t>
            </a:r>
            <a:r>
              <a:rPr lang="en-IN" sz="1400" dirty="0"/>
              <a:t>into several broad categories.</a:t>
            </a:r>
            <a:endParaRPr lang="en-US" sz="1400" dirty="0"/>
          </a:p>
        </p:txBody>
      </p:sp>
      <p:pic>
        <p:nvPicPr>
          <p:cNvPr id="3" name="Picture 2" descr="The table provides data regarding the system threats. It has 2 columns and 11 rows. The header of column 1 reads threat category and the header of the column 2 reads example. In row 2, column 1 reads extortion and column 2 reads hacker steals trade secrets and threatens to release them if not paid. In row 3, column 1 reads hardware and software failures and column 2 reads router stops functioning, or software causes the application server to crash. In row 4, column 1 reads human error or failure and column 2 reads employee accidentally deletes a file. In row 5, column 1 reads natural disasters and column 2 reads flood destroys company building and networked systems.  In row 6, column 1 reads service failure and column 2 reads electricity is disrupted and brings the entire system down for hours. In row 7, column 1 reads software attack and column 2 reads a group plants destructive software, a virus, or a worm into a company network. In row 8, column 1 reads technical obsolescence and column 2 reads outdated software is slow, difficult to use, and vulnerable to attacks. In row 9, column 1 reads theft of physical or intellectual property and column 2 reads physical server is stolen, intellectual property is stolen or used without permission; may be physical or electronic. In row 10, column 1 reads trespass and espionage and column 2 reads Employee enters unlocked server room and views the payroll data on a forbidden system.  In row 11, column 1 reads vandalism and column 2 reads attacker defaces website logo, or destroys CEO’s hard drive physically or electronically. " title="Figure 12-20 System threats can be grouped into several broad categor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4661" y="1217787"/>
            <a:ext cx="6326857" cy="5072214"/>
          </a:xfrm>
          <a:prstGeom prst="rect">
            <a:avLst/>
          </a:prstGeom>
        </p:spPr>
      </p:pic>
    </p:spTree>
    <p:extLst>
      <p:ext uri="{BB962C8B-B14F-4D97-AF65-F5344CB8AC3E}">
        <p14:creationId xmlns:p14="http://schemas.microsoft.com/office/powerpoint/2010/main" val="2894097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31</a:t>
            </a:fld>
            <a:endParaRPr lang="en-US" dirty="0"/>
          </a:p>
        </p:txBody>
      </p:sp>
      <p:sp>
        <p:nvSpPr>
          <p:cNvPr id="4" name="Title 3"/>
          <p:cNvSpPr>
            <a:spLocks noGrp="1"/>
          </p:cNvSpPr>
          <p:nvPr>
            <p:ph type="title"/>
          </p:nvPr>
        </p:nvSpPr>
        <p:spPr/>
        <p:txBody>
          <a:bodyPr/>
          <a:lstStyle/>
          <a:p>
            <a:r>
              <a:rPr lang="en-US" dirty="0"/>
              <a:t>System Security Overview </a:t>
            </a:r>
            <a:r>
              <a:rPr lang="en-US" sz="1400" dirty="0"/>
              <a:t>(Cont</a:t>
            </a:r>
            <a:r>
              <a:rPr lang="en-US" sz="1400" dirty="0" smtClean="0"/>
              <a:t>. 3)</a:t>
            </a:r>
            <a:endParaRPr lang="en-IN" dirty="0"/>
          </a:p>
        </p:txBody>
      </p:sp>
      <p:sp>
        <p:nvSpPr>
          <p:cNvPr id="6" name="Rectangle 5"/>
          <p:cNvSpPr/>
          <p:nvPr/>
        </p:nvSpPr>
        <p:spPr>
          <a:xfrm>
            <a:off x="1295400" y="5596707"/>
            <a:ext cx="6019800" cy="523220"/>
          </a:xfrm>
          <a:prstGeom prst="rect">
            <a:avLst/>
          </a:prstGeom>
        </p:spPr>
        <p:txBody>
          <a:bodyPr wrap="square">
            <a:spAutoFit/>
          </a:bodyPr>
          <a:lstStyle/>
          <a:p>
            <a:r>
              <a:rPr lang="en-IN" sz="1400" b="1" dirty="0"/>
              <a:t>Figure 12-21 </a:t>
            </a:r>
            <a:r>
              <a:rPr lang="en-IN" sz="1400" dirty="0"/>
              <a:t>IT security professionals have names for various types of attackers.</a:t>
            </a:r>
            <a:endParaRPr lang="en-US" sz="1400" dirty="0"/>
          </a:p>
        </p:txBody>
      </p:sp>
      <p:pic>
        <p:nvPicPr>
          <p:cNvPr id="2" name="Picture 1" descr="The table provides data regarding the attacker characteristics. It has 3 columns and 7 rows. The header of column 1 reads attacker, the header of column 2 reads description, and the header of the column 2 reads example. In row 2, column 1 reads cyberterrorist, column 2 reads attacks to advance political, social, or ideological goals, and column 3 reads high. In row 3, column 1 reads employee, column 2 reads uses unauthorized information or privileges to break into computer systems, steal information, or cause damage, and column 3 reads varies. In row 4, column 1 reads hacker, column 2 reads uses advanced skills to attack computer systems with malicious intent (black hat) or to expose flaws and improve security (white hat), and column 3 reads high. In row 5, column 1 reads hacktivist, column 2 reads attacks to further a social or political cause; often involves shutting down or defacing websites, and column 3 reads varies. In row 6, column 1 reads script kiddie, column 2 reads inexperienced or juvenile hacker who uses readily available malicious software to disrupt or damage computer systems, and gain recognition, and column 3 reads. In row 7, column 1 reads spy, column 2 reads non-employee who breaks into computer systems to steal information and sell it, and column 3 reads high. " title="Figure 12-21 IT security professionals have names for various types of attack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0" y="1322686"/>
            <a:ext cx="7708921" cy="4261112"/>
          </a:xfrm>
          <a:prstGeom prst="rect">
            <a:avLst/>
          </a:prstGeom>
        </p:spPr>
      </p:pic>
    </p:spTree>
    <p:extLst>
      <p:ext uri="{BB962C8B-B14F-4D97-AF65-F5344CB8AC3E}">
        <p14:creationId xmlns:p14="http://schemas.microsoft.com/office/powerpoint/2010/main" val="3690783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32</a:t>
            </a:fld>
            <a:endParaRPr lang="en-US" dirty="0"/>
          </a:p>
        </p:txBody>
      </p:sp>
      <p:sp>
        <p:nvSpPr>
          <p:cNvPr id="2" name="Title 1"/>
          <p:cNvSpPr>
            <a:spLocks noGrp="1"/>
          </p:cNvSpPr>
          <p:nvPr>
            <p:ph type="title"/>
          </p:nvPr>
        </p:nvSpPr>
        <p:spPr/>
        <p:txBody>
          <a:bodyPr rtlCol="0">
            <a:normAutofit/>
          </a:bodyPr>
          <a:lstStyle/>
          <a:p>
            <a:pPr>
              <a:defRPr/>
            </a:pPr>
            <a:r>
              <a:rPr lang="en-US" dirty="0"/>
              <a:t>System Security Overview </a:t>
            </a:r>
            <a:r>
              <a:rPr lang="en-US" sz="1400" dirty="0"/>
              <a:t>(Cont</a:t>
            </a:r>
            <a:r>
              <a:rPr lang="en-US" sz="1400" dirty="0" smtClean="0"/>
              <a:t>. 4)</a:t>
            </a:r>
            <a:endParaRPr lang="en-US" sz="1300" dirty="0" smtClean="0"/>
          </a:p>
        </p:txBody>
      </p:sp>
      <p:sp>
        <p:nvSpPr>
          <p:cNvPr id="7" name="Rectangle 6"/>
          <p:cNvSpPr/>
          <p:nvPr/>
        </p:nvSpPr>
        <p:spPr>
          <a:xfrm>
            <a:off x="797053" y="5559752"/>
            <a:ext cx="7467599" cy="523220"/>
          </a:xfrm>
          <a:prstGeom prst="rect">
            <a:avLst/>
          </a:prstGeom>
        </p:spPr>
        <p:txBody>
          <a:bodyPr wrap="square">
            <a:spAutoFit/>
          </a:bodyPr>
          <a:lstStyle/>
          <a:p>
            <a:r>
              <a:rPr lang="en-IN" sz="1400" b="1" dirty="0"/>
              <a:t>Figure 12-22 </a:t>
            </a:r>
            <a:r>
              <a:rPr lang="en-IN" sz="1400" dirty="0"/>
              <a:t>Attacks can take many forms, as this table shows. IT security managers must be able </a:t>
            </a:r>
            <a:r>
              <a:rPr lang="en-IN" sz="1400" dirty="0" smtClean="0"/>
              <a:t>to detect </a:t>
            </a:r>
            <a:r>
              <a:rPr lang="en-IN" sz="1400" dirty="0"/>
              <a:t>these attacks and respond with suitable countermeasures.</a:t>
            </a:r>
            <a:endParaRPr lang="en-US" sz="1400" dirty="0"/>
          </a:p>
        </p:txBody>
      </p:sp>
      <p:pic>
        <p:nvPicPr>
          <p:cNvPr id="3" name="Picture 2" descr="The table provides data regarding types of attacks and their examples. It has 2 columns and 6 rows. The header of column 1 reads attack and the header of the column 2 reads examples. In row 2, column 1 reads back door and column 2 reads attacker finds vulnerability in software package and exploits it. In row 3, column 1 reads denial of service or distributed denial of service and column 2 reads one or more computers send a stream of connection requests to disable a Web server. In row 4, column 1 reads dumpster diving and column 2 reads attacker scours the trash for valuable information that can be used to compromise the system. In row 5, column 1 reads mail bombing and column 2 reads enormous volumes of email are sent to a target address. In row 6, column 1 reads malicious code and column 2 reads attacker sends infected email to the target system. Attackers may use viruses, worms, Trojan horses, keystroke loggers, spyware, or scripts to destroy data, bog down systems, spy on users, or assume control of infected systems. " title="Figure 12-22 Attacks can take many forms, as this table shows. IT security managers must be able to detect these attacks and respond with suitable countermeasures."/>
          <p:cNvPicPr>
            <a:picLocks noChangeAspect="1"/>
          </p:cNvPicPr>
          <p:nvPr/>
        </p:nvPicPr>
        <p:blipFill rotWithShape="1">
          <a:blip r:embed="rId3" cstate="print">
            <a:extLst>
              <a:ext uri="{28A0092B-C50C-407E-A947-70E740481C1C}">
                <a14:useLocalDpi xmlns:a14="http://schemas.microsoft.com/office/drawing/2010/main" val="0"/>
              </a:ext>
            </a:extLst>
          </a:blip>
          <a:srcRect t="1" b="49588"/>
          <a:stretch/>
        </p:blipFill>
        <p:spPr>
          <a:xfrm>
            <a:off x="374905" y="1681848"/>
            <a:ext cx="8311896" cy="3810000"/>
          </a:xfrm>
          <a:prstGeom prst="rect">
            <a:avLst/>
          </a:prstGeom>
        </p:spPr>
      </p:pic>
    </p:spTree>
    <p:extLst>
      <p:ext uri="{BB962C8B-B14F-4D97-AF65-F5344CB8AC3E}">
        <p14:creationId xmlns:p14="http://schemas.microsoft.com/office/powerpoint/2010/main" val="230449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33</a:t>
            </a:fld>
            <a:endParaRPr lang="en-US" dirty="0"/>
          </a:p>
        </p:txBody>
      </p:sp>
      <p:sp>
        <p:nvSpPr>
          <p:cNvPr id="2" name="Title 1"/>
          <p:cNvSpPr>
            <a:spLocks noGrp="1"/>
          </p:cNvSpPr>
          <p:nvPr>
            <p:ph type="title"/>
          </p:nvPr>
        </p:nvSpPr>
        <p:spPr/>
        <p:txBody>
          <a:bodyPr rtlCol="0">
            <a:normAutofit/>
          </a:bodyPr>
          <a:lstStyle/>
          <a:p>
            <a:pPr>
              <a:defRPr/>
            </a:pPr>
            <a:r>
              <a:rPr lang="en-US" dirty="0"/>
              <a:t>System Security Overview </a:t>
            </a:r>
            <a:r>
              <a:rPr lang="en-US" sz="1400" dirty="0"/>
              <a:t>(Cont</a:t>
            </a:r>
            <a:r>
              <a:rPr lang="en-US" sz="1400" dirty="0" smtClean="0"/>
              <a:t>. 5)</a:t>
            </a:r>
            <a:endParaRPr lang="en-US" sz="1300" dirty="0" smtClean="0"/>
          </a:p>
        </p:txBody>
      </p:sp>
      <p:sp>
        <p:nvSpPr>
          <p:cNvPr id="7" name="Rectangle 6"/>
          <p:cNvSpPr/>
          <p:nvPr/>
        </p:nvSpPr>
        <p:spPr>
          <a:xfrm>
            <a:off x="797053" y="5559752"/>
            <a:ext cx="7467599" cy="523220"/>
          </a:xfrm>
          <a:prstGeom prst="rect">
            <a:avLst/>
          </a:prstGeom>
        </p:spPr>
        <p:txBody>
          <a:bodyPr wrap="square">
            <a:spAutoFit/>
          </a:bodyPr>
          <a:lstStyle/>
          <a:p>
            <a:r>
              <a:rPr lang="en-IN" sz="1400" b="1" dirty="0"/>
              <a:t>Figure 12-22 </a:t>
            </a:r>
            <a:r>
              <a:rPr lang="en-IN" sz="1400" dirty="0"/>
              <a:t>Attacks can take many forms, as this table shows. IT security managers must be able </a:t>
            </a:r>
            <a:r>
              <a:rPr lang="en-IN" sz="1400" dirty="0" smtClean="0"/>
              <a:t>to detect </a:t>
            </a:r>
            <a:r>
              <a:rPr lang="en-IN" sz="1400" dirty="0"/>
              <a:t>these attacks and respond with suitable countermeasures.</a:t>
            </a:r>
            <a:endParaRPr lang="en-US" sz="1400" dirty="0"/>
          </a:p>
        </p:txBody>
      </p:sp>
      <p:pic>
        <p:nvPicPr>
          <p:cNvPr id="4" name="Picture 3" descr="This table continues from the previous slide.  It provides data regarding types of attacks and their examples. It has 2 columns and 5 rows. The header of column 1 reads attack and the header of the column 2 reads examples. In row 2, column 1 reads man in the middle and column 2 reads the attacker intercepts traffic and poses as the recipient, sending the data to the legitimate recipient but only after reading the traffic or modifying it. In row 3, column 1 reads password cracking and column 2 reads hacker attempts to discover a password to gain entry into a secured system. This can be a dictionary attack, where numerous words are tried, or a brute force attack, where every combination of characters is attempted. In row 4, column 1 reads phishing and column 2 reads False DNS (Domain Name Server) information steers the user to the attacker’s website. Attackers trick users into thinking they are visiting a legitimate site, such as a bank site, then attempt to obtain bank account numbers, usernames, and passwords. In row 5, column 1 reads privilege escalation and column 2 reads employee tricks a computer into raising his or her account to the administrator level.  " title="Figure 12-22 Attacks can take many forms, as this table shows. IT security managers must be able to detect these attacks and respond with suitable countermeasur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71" y="1412195"/>
            <a:ext cx="8124257" cy="4036581"/>
          </a:xfrm>
          <a:prstGeom prst="rect">
            <a:avLst/>
          </a:prstGeom>
        </p:spPr>
      </p:pic>
    </p:spTree>
    <p:extLst>
      <p:ext uri="{BB962C8B-B14F-4D97-AF65-F5344CB8AC3E}">
        <p14:creationId xmlns:p14="http://schemas.microsoft.com/office/powerpoint/2010/main" val="2982569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34</a:t>
            </a:fld>
            <a:endParaRPr lang="en-US" dirty="0"/>
          </a:p>
        </p:txBody>
      </p:sp>
      <p:sp>
        <p:nvSpPr>
          <p:cNvPr id="2" name="Title 1"/>
          <p:cNvSpPr>
            <a:spLocks noGrp="1"/>
          </p:cNvSpPr>
          <p:nvPr>
            <p:ph type="title"/>
          </p:nvPr>
        </p:nvSpPr>
        <p:spPr/>
        <p:txBody>
          <a:bodyPr rtlCol="0">
            <a:normAutofit/>
          </a:bodyPr>
          <a:lstStyle/>
          <a:p>
            <a:pPr>
              <a:defRPr/>
            </a:pPr>
            <a:r>
              <a:rPr lang="en-US" dirty="0"/>
              <a:t>System Security Overview </a:t>
            </a:r>
            <a:r>
              <a:rPr lang="en-US" sz="1400" dirty="0"/>
              <a:t>(Cont</a:t>
            </a:r>
            <a:r>
              <a:rPr lang="en-US" sz="1400" dirty="0" smtClean="0"/>
              <a:t>. 6)</a:t>
            </a:r>
            <a:endParaRPr lang="en-US" sz="1300" dirty="0" smtClean="0"/>
          </a:p>
        </p:txBody>
      </p:sp>
      <p:sp>
        <p:nvSpPr>
          <p:cNvPr id="7" name="Rectangle 6"/>
          <p:cNvSpPr/>
          <p:nvPr/>
        </p:nvSpPr>
        <p:spPr>
          <a:xfrm>
            <a:off x="295898" y="4843430"/>
            <a:ext cx="8644482" cy="523220"/>
          </a:xfrm>
          <a:prstGeom prst="rect">
            <a:avLst/>
          </a:prstGeom>
        </p:spPr>
        <p:txBody>
          <a:bodyPr wrap="square">
            <a:spAutoFit/>
          </a:bodyPr>
          <a:lstStyle/>
          <a:p>
            <a:r>
              <a:rPr lang="en-IN" sz="1400" b="1" dirty="0"/>
              <a:t>Figure 12-22 </a:t>
            </a:r>
            <a:r>
              <a:rPr lang="en-IN" sz="1400" dirty="0"/>
              <a:t>Attacks can take many forms, as this table shows. IT security managers must be able to</a:t>
            </a:r>
          </a:p>
          <a:p>
            <a:r>
              <a:rPr lang="en-IN" sz="1400" dirty="0"/>
              <a:t>detect these attacks and respond with suitable countermeasures.</a:t>
            </a:r>
            <a:endParaRPr lang="en-US" sz="1400" dirty="0"/>
          </a:p>
        </p:txBody>
      </p:sp>
      <p:pic>
        <p:nvPicPr>
          <p:cNvPr id="3" name="Picture 2" descr="This table continues from the previous slide.  It provides data regarding types of attacks and their examples. It has 2 columns and 5 rows. The header of column 1 reads attack and the header of the column 2 reads examples. In row 2, column 1 reads sniffing and column 2 reads a network traffic is intercepted and scanned for valuable information. In row 3, column 1 reads social engineering and column 2 reads an attacker calls the service desk posing as a legitimate user and requests that his or her password be changed. In row 4, column 1 reads spam and column 2 reads unwanted, useless email is sent continuously to business email accounts, wasting time and decreasing productivity. In row 5, column 1 reads spoofing and column 2 reads IP address is forged to match a trusted host, and similar content may be displayed to simulate the real site for unlawful purposes. " title="Figure 12-22 Attacks can take many forms, as this table shows. IT security managers must be able t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19" y="1754391"/>
            <a:ext cx="8736761" cy="3051296"/>
          </a:xfrm>
          <a:prstGeom prst="rect">
            <a:avLst/>
          </a:prstGeom>
        </p:spPr>
      </p:pic>
    </p:spTree>
    <p:extLst>
      <p:ext uri="{BB962C8B-B14F-4D97-AF65-F5344CB8AC3E}">
        <p14:creationId xmlns:p14="http://schemas.microsoft.com/office/powerpoint/2010/main" val="34350413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35</a:t>
            </a:fld>
            <a:endParaRPr lang="en-US" dirty="0"/>
          </a:p>
        </p:txBody>
      </p:sp>
      <p:sp>
        <p:nvSpPr>
          <p:cNvPr id="2" name="Title 1"/>
          <p:cNvSpPr>
            <a:spLocks noGrp="1"/>
          </p:cNvSpPr>
          <p:nvPr>
            <p:ph type="title"/>
          </p:nvPr>
        </p:nvSpPr>
        <p:spPr/>
        <p:txBody>
          <a:bodyPr rtlCol="0">
            <a:normAutofit/>
          </a:bodyPr>
          <a:lstStyle/>
          <a:p>
            <a:pPr>
              <a:defRPr/>
            </a:pPr>
            <a:r>
              <a:rPr lang="en-US" dirty="0" smtClean="0"/>
              <a:t>Security Levels</a:t>
            </a:r>
          </a:p>
        </p:txBody>
      </p:sp>
      <p:sp>
        <p:nvSpPr>
          <p:cNvPr id="7" name="Content Placeholder 4"/>
          <p:cNvSpPr txBox="1">
            <a:spLocks/>
          </p:cNvSpPr>
          <p:nvPr/>
        </p:nvSpPr>
        <p:spPr>
          <a:xfrm>
            <a:off x="457200" y="1481328"/>
            <a:ext cx="38862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System security involves six separated but interrelated levels</a:t>
            </a:r>
          </a:p>
        </p:txBody>
      </p:sp>
      <p:pic>
        <p:nvPicPr>
          <p:cNvPr id="9" name="Picture 3" descr="In the figure, there is a chain of links. On the left of each link, a security level is mentioned. On the right, there is an icon of a magnifying glass and six arrows extend from it pointing to each of the links. Starting from the top, the security levels are physical, network, application, file, procedural, and user. " title="Figure 12-23 Each security link has a specific focus, and the overall chain is only as strong as the weakest 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043" y="1548270"/>
            <a:ext cx="4440331" cy="465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42549" y="4572000"/>
            <a:ext cx="4115501" cy="738664"/>
          </a:xfrm>
          <a:prstGeom prst="rect">
            <a:avLst/>
          </a:prstGeom>
        </p:spPr>
        <p:txBody>
          <a:bodyPr wrap="square">
            <a:spAutoFit/>
          </a:bodyPr>
          <a:lstStyle/>
          <a:p>
            <a:r>
              <a:rPr lang="en-IN" sz="1400" b="1" dirty="0"/>
              <a:t>Figure 12-23 </a:t>
            </a:r>
            <a:r>
              <a:rPr lang="en-IN" sz="1400" dirty="0"/>
              <a:t>Each security link has </a:t>
            </a:r>
            <a:r>
              <a:rPr lang="en-IN" sz="1400" dirty="0" smtClean="0"/>
              <a:t>a specific </a:t>
            </a:r>
            <a:r>
              <a:rPr lang="en-IN" sz="1400" dirty="0"/>
              <a:t>focus, and the overall chain is only </a:t>
            </a:r>
            <a:r>
              <a:rPr lang="en-IN" sz="1400" dirty="0" smtClean="0"/>
              <a:t>as strong </a:t>
            </a:r>
            <a:r>
              <a:rPr lang="en-IN" sz="1400" dirty="0"/>
              <a:t>as the weakest link.</a:t>
            </a:r>
            <a:endParaRPr lang="en-US" sz="1400" dirty="0"/>
          </a:p>
        </p:txBody>
      </p:sp>
    </p:spTree>
    <p:extLst>
      <p:ext uri="{BB962C8B-B14F-4D97-AF65-F5344CB8AC3E}">
        <p14:creationId xmlns:p14="http://schemas.microsoft.com/office/powerpoint/2010/main" val="2104924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36</a:t>
            </a:fld>
            <a:endParaRPr lang="en-US" dirty="0"/>
          </a:p>
        </p:txBody>
      </p:sp>
      <p:sp>
        <p:nvSpPr>
          <p:cNvPr id="2" name="Title 1"/>
          <p:cNvSpPr>
            <a:spLocks noGrp="1"/>
          </p:cNvSpPr>
          <p:nvPr>
            <p:ph type="title"/>
          </p:nvPr>
        </p:nvSpPr>
        <p:spPr/>
        <p:txBody>
          <a:bodyPr rtlCol="0">
            <a:normAutofit/>
          </a:bodyPr>
          <a:lstStyle/>
          <a:p>
            <a:pPr>
              <a:defRPr/>
            </a:pPr>
            <a:r>
              <a:rPr lang="en-US" dirty="0"/>
              <a:t>Security Levels </a:t>
            </a:r>
            <a:r>
              <a:rPr lang="en-US" sz="1400" dirty="0"/>
              <a:t>(Cont</a:t>
            </a:r>
            <a:r>
              <a:rPr lang="en-US" sz="1400" dirty="0" smtClean="0"/>
              <a:t>. 1)</a:t>
            </a:r>
          </a:p>
        </p:txBody>
      </p:sp>
      <p:sp>
        <p:nvSpPr>
          <p:cNvPr id="7" name="Text Placeholder 2"/>
          <p:cNvSpPr>
            <a:spLocks noGrp="1"/>
          </p:cNvSpPr>
          <p:nvPr>
            <p:ph sz="half" idx="1"/>
          </p:nvPr>
        </p:nvSpPr>
        <p:spPr>
          <a:xfrm>
            <a:off x="457200" y="1600200"/>
            <a:ext cx="8382000" cy="4525963"/>
          </a:xfrm>
        </p:spPr>
        <p:txBody>
          <a:bodyPr/>
          <a:lstStyle/>
          <a:p>
            <a:pPr eaLnBrk="1" hangingPunct="1"/>
            <a:r>
              <a:rPr lang="en-US" b="1" dirty="0" smtClean="0"/>
              <a:t>Physical Security</a:t>
            </a:r>
          </a:p>
          <a:p>
            <a:pPr lvl="1" eaLnBrk="1" hangingPunct="1"/>
            <a:r>
              <a:rPr lang="en-US" dirty="0" smtClean="0"/>
              <a:t>Operations center security - Each entrance must be equipped with a suitable security device</a:t>
            </a:r>
          </a:p>
          <a:p>
            <a:pPr lvl="1" eaLnBrk="1" hangingPunct="1"/>
            <a:r>
              <a:rPr lang="en-US" dirty="0" smtClean="0"/>
              <a:t>Servers and desktop computers</a:t>
            </a:r>
          </a:p>
          <a:p>
            <a:pPr lvl="2"/>
            <a:r>
              <a:rPr lang="en-US" dirty="0" smtClean="0"/>
              <a:t>Install locks on server racks to avoid unauthorized placement of </a:t>
            </a:r>
            <a:r>
              <a:rPr lang="en-US" b="1" dirty="0" smtClean="0"/>
              <a:t>keystroke loggers</a:t>
            </a:r>
          </a:p>
          <a:p>
            <a:pPr lvl="2"/>
            <a:r>
              <a:rPr lang="en-US" b="1" dirty="0" smtClean="0"/>
              <a:t>Tamper evident cases </a:t>
            </a:r>
            <a:r>
              <a:rPr lang="en-US" dirty="0" smtClean="0"/>
              <a:t>and 				  </a:t>
            </a:r>
            <a:r>
              <a:rPr lang="en-US" b="1" dirty="0" smtClean="0"/>
              <a:t>BIOS-level passwords </a:t>
            </a:r>
            <a:r>
              <a:rPr lang="en-US" dirty="0" smtClean="0"/>
              <a:t>can be 			    used </a:t>
            </a:r>
          </a:p>
        </p:txBody>
      </p:sp>
      <p:sp>
        <p:nvSpPr>
          <p:cNvPr id="10" name="Rectangle 9"/>
          <p:cNvSpPr/>
          <p:nvPr/>
        </p:nvSpPr>
        <p:spPr>
          <a:xfrm>
            <a:off x="1524000" y="5231507"/>
            <a:ext cx="3693591" cy="1077218"/>
          </a:xfrm>
          <a:prstGeom prst="rect">
            <a:avLst/>
          </a:prstGeom>
        </p:spPr>
        <p:txBody>
          <a:bodyPr wrap="square">
            <a:spAutoFit/>
          </a:bodyPr>
          <a:lstStyle/>
          <a:p>
            <a:r>
              <a:rPr lang="en-IN" sz="1400" b="1" dirty="0"/>
              <a:t>Figure 12-24 </a:t>
            </a:r>
            <a:r>
              <a:rPr lang="en-IN" sz="1400" dirty="0"/>
              <a:t>Companies use biometric scanning to </a:t>
            </a:r>
            <a:r>
              <a:rPr lang="en-IN" sz="1400" dirty="0" smtClean="0"/>
              <a:t>analyse the </a:t>
            </a:r>
            <a:r>
              <a:rPr lang="en-IN" sz="1400" dirty="0"/>
              <a:t>features of the eye’s iris, which has more than 200 </a:t>
            </a:r>
            <a:r>
              <a:rPr lang="en-IN" sz="1400" dirty="0" smtClean="0"/>
              <a:t>points that </a:t>
            </a:r>
            <a:r>
              <a:rPr lang="en-IN" sz="1400" dirty="0"/>
              <a:t>can be measured and used for comparison</a:t>
            </a:r>
            <a:r>
              <a:rPr lang="en-IN" sz="1400" dirty="0" smtClean="0"/>
              <a:t>.</a:t>
            </a:r>
          </a:p>
          <a:p>
            <a:r>
              <a:rPr lang="en-US" sz="800" dirty="0"/>
              <a:t>Andy Piatt/Shutterstock.com</a:t>
            </a:r>
          </a:p>
        </p:txBody>
      </p:sp>
      <p:pic>
        <p:nvPicPr>
          <p:cNvPr id="3" name="Picture 2" descr="This is an image of a biometric scanner. On the right, there is an image of an eye. There is an outline around the eyeball and a vertical line runs through the middle of the eye ball. There is another outline around the eye forming a partial circle. On the top right side of the eyeball, there is a triangle. On the left side of the image, the following information is mentioned: Biometric scan progress, card: valid, iris: complete, retina: 62%, pattern matching: in progress, and authentication: pending. " title="Figure 12-24 Companies use biometric scanning to analyse the features of the eye’s iris, which has more than 200 points that can be measured and used for comparis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666" y="3967845"/>
            <a:ext cx="3660933" cy="2438400"/>
          </a:xfrm>
          <a:prstGeom prst="rect">
            <a:avLst/>
          </a:prstGeom>
        </p:spPr>
      </p:pic>
    </p:spTree>
    <p:extLst>
      <p:ext uri="{BB962C8B-B14F-4D97-AF65-F5344CB8AC3E}">
        <p14:creationId xmlns:p14="http://schemas.microsoft.com/office/powerpoint/2010/main" val="3251680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37</a:t>
            </a:fld>
            <a:endParaRPr lang="en-US" dirty="0"/>
          </a:p>
        </p:txBody>
      </p:sp>
      <p:sp>
        <p:nvSpPr>
          <p:cNvPr id="2" name="Title 1"/>
          <p:cNvSpPr>
            <a:spLocks noGrp="1"/>
          </p:cNvSpPr>
          <p:nvPr>
            <p:ph type="title"/>
          </p:nvPr>
        </p:nvSpPr>
        <p:spPr/>
        <p:txBody>
          <a:bodyPr rtlCol="0">
            <a:normAutofit/>
          </a:bodyPr>
          <a:lstStyle/>
          <a:p>
            <a:pPr>
              <a:defRPr/>
            </a:pPr>
            <a:r>
              <a:rPr lang="en-US" dirty="0"/>
              <a:t>Security Levels </a:t>
            </a:r>
            <a:r>
              <a:rPr lang="en-US" sz="1400" dirty="0"/>
              <a:t>(Cont</a:t>
            </a:r>
            <a:r>
              <a:rPr lang="en-US" sz="1400" dirty="0" smtClean="0"/>
              <a:t>. 2)</a:t>
            </a:r>
            <a:endParaRPr lang="en-US" sz="1300" dirty="0" smtClean="0"/>
          </a:p>
        </p:txBody>
      </p:sp>
      <p:sp>
        <p:nvSpPr>
          <p:cNvPr id="7" name="Text Placeholder 2"/>
          <p:cNvSpPr>
            <a:spLocks noGrp="1"/>
          </p:cNvSpPr>
          <p:nvPr>
            <p:ph sz="half" idx="1"/>
          </p:nvPr>
        </p:nvSpPr>
        <p:spPr>
          <a:xfrm>
            <a:off x="457200" y="1600200"/>
            <a:ext cx="8229600" cy="4525963"/>
          </a:xfrm>
        </p:spPr>
        <p:txBody>
          <a:bodyPr/>
          <a:lstStyle/>
          <a:p>
            <a:pPr lvl="1"/>
            <a:r>
              <a:rPr lang="en-US" dirty="0" smtClean="0"/>
              <a:t>Portable computers</a:t>
            </a:r>
          </a:p>
          <a:p>
            <a:pPr lvl="2"/>
            <a:r>
              <a:rPr lang="en-US" dirty="0" smtClean="0"/>
              <a:t>Select an operating system with strong protection</a:t>
            </a:r>
          </a:p>
          <a:p>
            <a:pPr lvl="2"/>
            <a:r>
              <a:rPr lang="en-US" dirty="0" smtClean="0"/>
              <a:t>Mark the computer’s case with the company name and address</a:t>
            </a:r>
          </a:p>
          <a:p>
            <a:pPr lvl="2"/>
            <a:r>
              <a:rPr lang="en-US" dirty="0"/>
              <a:t>Consider devices that have a built-in </a:t>
            </a:r>
            <a:r>
              <a:rPr lang="en-US" dirty="0" smtClean="0"/>
              <a:t>fingerprint reader and use the </a:t>
            </a:r>
            <a:r>
              <a:rPr lang="en-US" b="1" dirty="0" smtClean="0"/>
              <a:t>Universal Security Slot (USS) </a:t>
            </a:r>
            <a:r>
              <a:rPr lang="en-US" dirty="0" smtClean="0"/>
              <a:t>if available</a:t>
            </a:r>
          </a:p>
          <a:p>
            <a:pPr lvl="2"/>
            <a:r>
              <a:rPr lang="en-US" dirty="0" smtClean="0"/>
              <a:t>Back up all vital data before using the computer outside the office and link the system to a tracking software</a:t>
            </a:r>
          </a:p>
          <a:p>
            <a:pPr lvl="2"/>
            <a:r>
              <a:rPr lang="en-US" dirty="0" smtClean="0"/>
              <a:t>Be alert to high-risk situations while </a:t>
            </a:r>
            <a:r>
              <a:rPr lang="en-US" dirty="0" smtClean="0"/>
              <a:t>traveling</a:t>
            </a:r>
            <a:endParaRPr lang="en-US" dirty="0" smtClean="0"/>
          </a:p>
          <a:p>
            <a:pPr lvl="2"/>
            <a:r>
              <a:rPr lang="en-US" dirty="0" smtClean="0"/>
              <a:t>Establish stringent password protection policies</a:t>
            </a:r>
          </a:p>
        </p:txBody>
      </p:sp>
    </p:spTree>
    <p:extLst>
      <p:ext uri="{BB962C8B-B14F-4D97-AF65-F5344CB8AC3E}">
        <p14:creationId xmlns:p14="http://schemas.microsoft.com/office/powerpoint/2010/main" val="994446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IN" b="1" dirty="0" smtClean="0"/>
              <a:t>Network security</a:t>
            </a:r>
          </a:p>
          <a:p>
            <a:pPr lvl="1"/>
            <a:r>
              <a:rPr lang="en-IN" dirty="0" smtClean="0"/>
              <a:t>Encrypt network traffic </a:t>
            </a:r>
          </a:p>
          <a:p>
            <a:pPr lvl="2"/>
            <a:r>
              <a:rPr lang="en-IN" dirty="0" smtClean="0"/>
              <a:t>Encryption techniques - </a:t>
            </a:r>
            <a:r>
              <a:rPr lang="en-IN" b="1" dirty="0" smtClean="0"/>
              <a:t>Private key encryption </a:t>
            </a:r>
            <a:r>
              <a:rPr lang="en-IN" dirty="0" smtClean="0"/>
              <a:t>and </a:t>
            </a:r>
            <a:r>
              <a:rPr lang="en-IN" b="1" dirty="0" smtClean="0"/>
              <a:t>public key encryption (</a:t>
            </a:r>
            <a:r>
              <a:rPr lang="en-IN" b="1" dirty="0"/>
              <a:t>PKE</a:t>
            </a:r>
            <a:r>
              <a:rPr lang="en-IN" b="1" dirty="0" smtClean="0"/>
              <a:t>)</a:t>
            </a:r>
          </a:p>
          <a:p>
            <a:pPr lvl="1"/>
            <a:r>
              <a:rPr lang="en-IN" dirty="0" smtClean="0"/>
              <a:t>Wireless networks - </a:t>
            </a:r>
            <a:r>
              <a:rPr lang="en-IN" b="1" dirty="0" smtClean="0"/>
              <a:t>WPA2</a:t>
            </a:r>
            <a:r>
              <a:rPr lang="en-IN" dirty="0" smtClean="0"/>
              <a:t> strengthens the level of wireless protection</a:t>
            </a:r>
          </a:p>
          <a:p>
            <a:pPr lvl="1"/>
            <a:r>
              <a:rPr lang="en-IN" dirty="0" smtClean="0"/>
              <a:t>Private networks can be used when speed is necessary</a:t>
            </a:r>
          </a:p>
          <a:p>
            <a:pPr lvl="1"/>
            <a:r>
              <a:rPr lang="en-IN" b="1" dirty="0"/>
              <a:t>Virtual Private Networks (VPN)</a:t>
            </a:r>
            <a:r>
              <a:rPr lang="en-IN" dirty="0"/>
              <a:t> establish secure connections for a large number of computers</a:t>
            </a:r>
          </a:p>
          <a:p>
            <a:pPr lvl="2"/>
            <a:endParaRPr lang="en-IN" dirty="0"/>
          </a:p>
          <a:p>
            <a:pPr lvl="1"/>
            <a:endParaRPr lang="en-IN" dirty="0" smtClean="0"/>
          </a:p>
          <a:p>
            <a:pPr lvl="1"/>
            <a:endParaRPr lang="en-IN" dirty="0"/>
          </a:p>
        </p:txBody>
      </p:sp>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38</a:t>
            </a:fld>
            <a:endParaRPr lang="en-US" dirty="0"/>
          </a:p>
        </p:txBody>
      </p:sp>
      <p:sp>
        <p:nvSpPr>
          <p:cNvPr id="4" name="Title 3"/>
          <p:cNvSpPr>
            <a:spLocks noGrp="1"/>
          </p:cNvSpPr>
          <p:nvPr>
            <p:ph type="title"/>
          </p:nvPr>
        </p:nvSpPr>
        <p:spPr/>
        <p:txBody>
          <a:bodyPr/>
          <a:lstStyle/>
          <a:p>
            <a:r>
              <a:rPr lang="en-US" dirty="0"/>
              <a:t>Security Levels </a:t>
            </a:r>
            <a:r>
              <a:rPr lang="en-US" sz="1400" dirty="0"/>
              <a:t>(Cont</a:t>
            </a:r>
            <a:r>
              <a:rPr lang="en-US" sz="1400" dirty="0" smtClean="0"/>
              <a:t>. 3)</a:t>
            </a:r>
            <a:endParaRPr lang="en-IN" dirty="0"/>
          </a:p>
        </p:txBody>
      </p:sp>
    </p:spTree>
    <p:extLst>
      <p:ext uri="{BB962C8B-B14F-4D97-AF65-F5344CB8AC3E}">
        <p14:creationId xmlns:p14="http://schemas.microsoft.com/office/powerpoint/2010/main" val="1068654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IN" dirty="0"/>
              <a:t>Ports and services </a:t>
            </a:r>
            <a:r>
              <a:rPr lang="en-US" dirty="0"/>
              <a:t>can be affected by </a:t>
            </a:r>
            <a:r>
              <a:rPr lang="en-US" b="1" dirty="0"/>
              <a:t>port scans </a:t>
            </a:r>
            <a:r>
              <a:rPr lang="en-US" dirty="0"/>
              <a:t>and </a:t>
            </a:r>
            <a:r>
              <a:rPr lang="en-US" b="1" dirty="0"/>
              <a:t>denial of service (DOS) </a:t>
            </a:r>
            <a:r>
              <a:rPr lang="en-US" dirty="0"/>
              <a:t>attacks</a:t>
            </a:r>
            <a:endParaRPr lang="en-IN" dirty="0"/>
          </a:p>
          <a:p>
            <a:pPr lvl="2"/>
            <a:r>
              <a:rPr lang="en-IN" dirty="0"/>
              <a:t>A </a:t>
            </a:r>
            <a:r>
              <a:rPr lang="en-IN" b="1" dirty="0"/>
              <a:t>port</a:t>
            </a:r>
            <a:r>
              <a:rPr lang="en-IN" dirty="0"/>
              <a:t> routes incoming traffic to the correct application and a </a:t>
            </a:r>
            <a:r>
              <a:rPr lang="en-IN" b="1" dirty="0"/>
              <a:t>service</a:t>
            </a:r>
            <a:r>
              <a:rPr lang="en-IN" dirty="0"/>
              <a:t> monitors a particular port</a:t>
            </a:r>
          </a:p>
          <a:p>
            <a:pPr lvl="1"/>
            <a:r>
              <a:rPr lang="en-IN" b="1" dirty="0" smtClean="0"/>
              <a:t>Firewalls</a:t>
            </a:r>
            <a:r>
              <a:rPr lang="en-IN" dirty="0" smtClean="0"/>
              <a:t> allow or block network traffic from each network interface based on </a:t>
            </a:r>
            <a:r>
              <a:rPr lang="en-IN" dirty="0" err="1" smtClean="0"/>
              <a:t>preset</a:t>
            </a:r>
            <a:r>
              <a:rPr lang="en-IN" dirty="0" smtClean="0"/>
              <a:t> rules </a:t>
            </a:r>
          </a:p>
          <a:p>
            <a:pPr lvl="1"/>
            <a:r>
              <a:rPr lang="en-IN" b="1" dirty="0" smtClean="0"/>
              <a:t>Network intrusion detection system (NDIS) </a:t>
            </a:r>
            <a:r>
              <a:rPr lang="en-IN" dirty="0" smtClean="0"/>
              <a:t>alerts the </a:t>
            </a:r>
            <a:r>
              <a:rPr lang="en-IN" dirty="0" smtClean="0"/>
              <a:t>administrator </a:t>
            </a:r>
            <a:r>
              <a:rPr lang="en-IN" dirty="0" smtClean="0"/>
              <a:t>when it detects suspicious network traffic patterns</a:t>
            </a:r>
          </a:p>
          <a:p>
            <a:pPr lvl="3"/>
            <a:endParaRPr lang="en-IN" dirty="0" smtClean="0"/>
          </a:p>
          <a:p>
            <a:pPr lvl="1"/>
            <a:endParaRPr lang="en-IN" dirty="0"/>
          </a:p>
        </p:txBody>
      </p:sp>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39</a:t>
            </a:fld>
            <a:endParaRPr lang="en-US" dirty="0"/>
          </a:p>
        </p:txBody>
      </p:sp>
      <p:sp>
        <p:nvSpPr>
          <p:cNvPr id="4" name="Title 3"/>
          <p:cNvSpPr>
            <a:spLocks noGrp="1"/>
          </p:cNvSpPr>
          <p:nvPr>
            <p:ph type="title"/>
          </p:nvPr>
        </p:nvSpPr>
        <p:spPr/>
        <p:txBody>
          <a:bodyPr/>
          <a:lstStyle/>
          <a:p>
            <a:r>
              <a:rPr lang="en-US" dirty="0"/>
              <a:t>Security Levels </a:t>
            </a:r>
            <a:r>
              <a:rPr lang="en-US" sz="1400" dirty="0"/>
              <a:t>(Cont</a:t>
            </a:r>
            <a:r>
              <a:rPr lang="en-US" sz="1400" dirty="0" smtClean="0"/>
              <a:t>. 4)</a:t>
            </a:r>
            <a:endParaRPr lang="en-IN" dirty="0"/>
          </a:p>
        </p:txBody>
      </p:sp>
    </p:spTree>
    <p:extLst>
      <p:ext uri="{BB962C8B-B14F-4D97-AF65-F5344CB8AC3E}">
        <p14:creationId xmlns:p14="http://schemas.microsoft.com/office/powerpoint/2010/main" val="2114759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Introduction</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smtClean="0"/>
              <a:t>Systems </a:t>
            </a:r>
            <a:r>
              <a:rPr lang="en-US" dirty="0"/>
              <a:t>support and security phase begins when a system becomes </a:t>
            </a:r>
            <a:r>
              <a:rPr lang="en-US" dirty="0" smtClean="0"/>
              <a:t>operational</a:t>
            </a:r>
          </a:p>
          <a:p>
            <a:pPr lvl="1"/>
            <a:r>
              <a:rPr lang="en-US" dirty="0" smtClean="0"/>
              <a:t>Continues </a:t>
            </a:r>
            <a:r>
              <a:rPr lang="en-US" dirty="0"/>
              <a:t>until the system reaches the end of </a:t>
            </a:r>
            <a:r>
              <a:rPr lang="en-US" dirty="0" smtClean="0"/>
              <a:t>its </a:t>
            </a:r>
            <a:r>
              <a:rPr lang="en-US" dirty="0"/>
              <a:t>life</a:t>
            </a:r>
          </a:p>
          <a:p>
            <a:r>
              <a:rPr lang="en-US" dirty="0"/>
              <a:t>After delivering the system, the IT team focuses on support and </a:t>
            </a:r>
            <a:r>
              <a:rPr lang="en-US" dirty="0" smtClean="0"/>
              <a:t>maintenance tasks</a:t>
            </a:r>
          </a:p>
          <a:p>
            <a:pPr lvl="1"/>
            <a:r>
              <a:rPr lang="en-US" dirty="0" smtClean="0"/>
              <a:t>Concerns in managing systems support and security</a:t>
            </a:r>
          </a:p>
          <a:p>
            <a:pPr lvl="2"/>
            <a:r>
              <a:rPr lang="en-US" dirty="0" smtClean="0"/>
              <a:t>User expectations</a:t>
            </a:r>
          </a:p>
          <a:p>
            <a:pPr lvl="2"/>
            <a:r>
              <a:rPr lang="en-US" dirty="0" smtClean="0"/>
              <a:t>System performance</a:t>
            </a:r>
          </a:p>
          <a:p>
            <a:pPr lvl="2"/>
            <a:r>
              <a:rPr lang="en-US" dirty="0" smtClean="0"/>
              <a:t>Security requirements</a:t>
            </a:r>
            <a:endParaRPr lang="en-US" dirty="0"/>
          </a:p>
        </p:txBody>
      </p:sp>
    </p:spTree>
    <p:extLst>
      <p:ext uri="{BB962C8B-B14F-4D97-AF65-F5344CB8AC3E}">
        <p14:creationId xmlns:p14="http://schemas.microsoft.com/office/powerpoint/2010/main" val="11654557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40</a:t>
            </a:fld>
            <a:endParaRPr lang="en-US" dirty="0"/>
          </a:p>
        </p:txBody>
      </p:sp>
      <p:sp>
        <p:nvSpPr>
          <p:cNvPr id="2" name="Title 1"/>
          <p:cNvSpPr>
            <a:spLocks noGrp="1"/>
          </p:cNvSpPr>
          <p:nvPr>
            <p:ph type="title"/>
          </p:nvPr>
        </p:nvSpPr>
        <p:spPr/>
        <p:txBody>
          <a:bodyPr rtlCol="0">
            <a:normAutofit/>
          </a:bodyPr>
          <a:lstStyle/>
          <a:p>
            <a:pPr>
              <a:defRPr/>
            </a:pPr>
            <a:r>
              <a:rPr lang="en-US" dirty="0"/>
              <a:t>Security Levels </a:t>
            </a:r>
            <a:r>
              <a:rPr lang="en-US" sz="1400" dirty="0"/>
              <a:t>(Cont</a:t>
            </a:r>
            <a:r>
              <a:rPr lang="en-US" sz="1400" dirty="0" smtClean="0"/>
              <a:t>. 5)</a:t>
            </a:r>
            <a:endParaRPr lang="en-US" sz="1300" dirty="0" smtClean="0"/>
          </a:p>
        </p:txBody>
      </p:sp>
      <p:sp>
        <p:nvSpPr>
          <p:cNvPr id="8" name="Rectangle 7"/>
          <p:cNvSpPr/>
          <p:nvPr/>
        </p:nvSpPr>
        <p:spPr>
          <a:xfrm>
            <a:off x="4950123" y="2224389"/>
            <a:ext cx="3127077" cy="1169551"/>
          </a:xfrm>
          <a:prstGeom prst="rect">
            <a:avLst/>
          </a:prstGeom>
        </p:spPr>
        <p:txBody>
          <a:bodyPr wrap="square">
            <a:spAutoFit/>
          </a:bodyPr>
          <a:lstStyle/>
          <a:p>
            <a:r>
              <a:rPr lang="en-IN" sz="1400" b="1" dirty="0"/>
              <a:t>Figure 12-28 </a:t>
            </a:r>
            <a:r>
              <a:rPr lang="en-IN" sz="1400" dirty="0"/>
              <a:t>The upper screen shows an example of unencrypted text, </a:t>
            </a:r>
            <a:r>
              <a:rPr lang="en-IN" sz="1400" dirty="0" smtClean="0"/>
              <a:t>which contains </a:t>
            </a:r>
            <a:r>
              <a:rPr lang="en-IN" sz="1400" dirty="0"/>
              <a:t>a visible password. In the lower screen, the encrypted text cannot be read.</a:t>
            </a:r>
            <a:endParaRPr lang="en-US" sz="1400" dirty="0"/>
          </a:p>
        </p:txBody>
      </p:sp>
      <p:sp>
        <p:nvSpPr>
          <p:cNvPr id="10" name="Rectangle 9"/>
          <p:cNvSpPr/>
          <p:nvPr/>
        </p:nvSpPr>
        <p:spPr>
          <a:xfrm>
            <a:off x="289832" y="4672815"/>
            <a:ext cx="2422071" cy="954107"/>
          </a:xfrm>
          <a:prstGeom prst="rect">
            <a:avLst/>
          </a:prstGeom>
        </p:spPr>
        <p:txBody>
          <a:bodyPr wrap="square">
            <a:spAutoFit/>
          </a:bodyPr>
          <a:lstStyle/>
          <a:p>
            <a:r>
              <a:rPr lang="en-IN" sz="1400" b="1" dirty="0"/>
              <a:t>Figure 12-31 </a:t>
            </a:r>
            <a:r>
              <a:rPr lang="en-IN" sz="1400" dirty="0"/>
              <a:t>Examples of rules that determine whether the firewall will allow traffic to pass.</a:t>
            </a:r>
            <a:endParaRPr lang="en-US" sz="1400" dirty="0"/>
          </a:p>
        </p:txBody>
      </p:sp>
      <p:pic>
        <p:nvPicPr>
          <p:cNvPr id="3" name="Picture 2" descr="The figure consists of two rectangular boxes with round edges placed one below the other. The upper box contains unencrypted text. There is an outline around the content that reads password = sad11e. There is a smaller rectangular box on the right side of the large box. The content in the box reads the user logged on and entered a password of sad11e, which is visible in the unencrypted version. An arrow originates from this box and points to the large box on its left side.&#10;&#10;The second large box contains encrypted text that cannot be read. There is a smaller rectangular box on the right side of the large box. The content in the box reads the user logged on to a secure site that uses encryption, and the password is unintelligible. An arrow originates from this box and points to the large box on its left side.&#10;" title="Figure 12-28 The upper screen shows an example of unencrypted text, which contains a visible password. In the lower screen, the encrypted text cannot be rea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557" y="1417638"/>
            <a:ext cx="4370614" cy="2567611"/>
          </a:xfrm>
          <a:prstGeom prst="rect">
            <a:avLst/>
          </a:prstGeom>
        </p:spPr>
      </p:pic>
      <p:pic>
        <p:nvPicPr>
          <p:cNvPr id="4" name="Picture 3" descr="The table provides data regarding the examples of rules that determine whether the firewall will allow traffic to pass. It has 6 columns and 8 rows. The header of column 1 reads rule, the header of column 2 reads interface, the header of column 3 reads source, the header of column 4 reads destination that header of column 5 reads port, and the header of column 6 reads action. &#10;In row 2, column 1 reads 1, column 2 reads public, column 3 reads any, column 4 reads web server column 5 reads 80 and column 6 reads accept.&#10;In row 3, column 1 reads 2, column 2 reads public, column 3 reads any, column 4 reads web server, column 5 reads 443, and column 6 reads accept.&#10;In row 4, column 1 reads 3, column 2 reads public, column 3 reads any, column 4 reads web server, column 5 reads any and column 6 reads reject.&#10;In row 5, column 1 reads 4, column 2 reads public, column 3 reads any, column 4 reads mail server column 5 reads 25, and column 6 reads accept.&#10;In row 6, column 1 reads 5, column 2 reads public, column 3 reads any, column 4 reads web server column 5 reads any, and column 6 reads reject.&#10;In row 7, column 1 reads 6, column 2 reads public, column 3 reads any, column 4 reads any column 5 reads any, and column 6 reads drop.&#10;In row 8, column 1 reads 7, column 2 reads column 3 reads LAN, column 4 reads any, column 5 reads any, and column 6 reads accept.&#10;" title="Figure 12-31 Examples of rules that determine whether the firewall will allow traffic to pas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6178" y="3974667"/>
            <a:ext cx="6381440" cy="2307164"/>
          </a:xfrm>
          <a:prstGeom prst="rect">
            <a:avLst/>
          </a:prstGeom>
        </p:spPr>
      </p:pic>
    </p:spTree>
    <p:extLst>
      <p:ext uri="{BB962C8B-B14F-4D97-AF65-F5344CB8AC3E}">
        <p14:creationId xmlns:p14="http://schemas.microsoft.com/office/powerpoint/2010/main" val="1677096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a:noAutofit/>
          </a:bodyPr>
          <a:lstStyle/>
          <a:p>
            <a:r>
              <a:rPr lang="en-US" b="1" dirty="0" smtClean="0"/>
              <a:t>Application Security</a:t>
            </a:r>
          </a:p>
          <a:p>
            <a:pPr lvl="1"/>
            <a:r>
              <a:rPr lang="en-US" dirty="0" smtClean="0"/>
              <a:t>Services that are not needed must be disabled</a:t>
            </a:r>
          </a:p>
          <a:p>
            <a:pPr lvl="2"/>
            <a:r>
              <a:rPr lang="en-US" dirty="0" smtClean="0"/>
              <a:t>Unnecessary or </a:t>
            </a:r>
            <a:r>
              <a:rPr lang="en-US" dirty="0"/>
              <a:t>improperly configured service could create </a:t>
            </a:r>
            <a:r>
              <a:rPr lang="en-US" dirty="0" smtClean="0"/>
              <a:t>a </a:t>
            </a:r>
            <a:r>
              <a:rPr lang="en-US" b="1" dirty="0" smtClean="0"/>
              <a:t>security hole</a:t>
            </a:r>
          </a:p>
          <a:p>
            <a:pPr lvl="1"/>
            <a:r>
              <a:rPr lang="en-US" b="1" dirty="0" smtClean="0"/>
              <a:t>Hardening</a:t>
            </a:r>
            <a:r>
              <a:rPr lang="en-US" dirty="0" smtClean="0"/>
              <a:t>: Removes unnecessary accounts, services, </a:t>
            </a:r>
            <a:r>
              <a:rPr lang="en-US" smtClean="0"/>
              <a:t>and features</a:t>
            </a:r>
            <a:r>
              <a:rPr lang="en-US" b="1" smtClean="0"/>
              <a:t> </a:t>
            </a:r>
            <a:endParaRPr lang="en-US" b="1" dirty="0" smtClean="0"/>
          </a:p>
          <a:p>
            <a:pPr lvl="1"/>
            <a:r>
              <a:rPr lang="en-US" dirty="0" smtClean="0"/>
              <a:t>Application permissions</a:t>
            </a:r>
          </a:p>
          <a:p>
            <a:pPr lvl="2"/>
            <a:r>
              <a:rPr lang="en-US" dirty="0" smtClean="0"/>
              <a:t>To provide unauthorized changes applications must be </a:t>
            </a:r>
            <a:r>
              <a:rPr lang="en-US" dirty="0"/>
              <a:t>configured to be </a:t>
            </a:r>
            <a:r>
              <a:rPr lang="en-US" dirty="0" smtClean="0"/>
              <a:t>run by </a:t>
            </a:r>
            <a:r>
              <a:rPr lang="en-US" dirty="0"/>
              <a:t>users who have specific </a:t>
            </a:r>
            <a:r>
              <a:rPr lang="en-US" dirty="0" smtClean="0"/>
              <a:t>rights</a:t>
            </a:r>
          </a:p>
          <a:p>
            <a:pPr lvl="1"/>
            <a:r>
              <a:rPr lang="en-US" dirty="0" smtClean="0"/>
              <a:t>Input validation helps safeguard data integrity and security</a:t>
            </a:r>
          </a:p>
        </p:txBody>
      </p:sp>
      <p:sp>
        <p:nvSpPr>
          <p:cNvPr id="6" name="Slide Number Placeholder 5"/>
          <p:cNvSpPr>
            <a:spLocks noGrp="1"/>
          </p:cNvSpPr>
          <p:nvPr>
            <p:ph type="sldNum" sz="quarter" idx="12"/>
          </p:nvPr>
        </p:nvSpPr>
        <p:spPr/>
        <p:txBody>
          <a:bodyPr/>
          <a:lstStyle/>
          <a:p>
            <a:fld id="{36545198-DF98-4860-AAF4-4269071BD701}" type="slidenum">
              <a:rPr lang="en-US" smtClean="0"/>
              <a:pPr/>
              <a:t>41</a:t>
            </a:fld>
            <a:endParaRPr lang="en-US" dirty="0"/>
          </a:p>
        </p:txBody>
      </p:sp>
      <p:sp>
        <p:nvSpPr>
          <p:cNvPr id="2" name="Title 1"/>
          <p:cNvSpPr>
            <a:spLocks noGrp="1"/>
          </p:cNvSpPr>
          <p:nvPr>
            <p:ph type="title"/>
          </p:nvPr>
        </p:nvSpPr>
        <p:spPr/>
        <p:txBody>
          <a:bodyPr/>
          <a:lstStyle/>
          <a:p>
            <a:r>
              <a:rPr lang="en-US" dirty="0"/>
              <a:t>Security Levels </a:t>
            </a:r>
            <a:r>
              <a:rPr lang="en-US" sz="1400" dirty="0"/>
              <a:t>(Cont</a:t>
            </a:r>
            <a:r>
              <a:rPr lang="en-US" sz="1400" dirty="0" smtClean="0"/>
              <a:t>. 6)</a:t>
            </a:r>
          </a:p>
        </p:txBody>
      </p:sp>
    </p:spTree>
    <p:extLst>
      <p:ext uri="{BB962C8B-B14F-4D97-AF65-F5344CB8AC3E}">
        <p14:creationId xmlns:p14="http://schemas.microsoft.com/office/powerpoint/2010/main" val="992691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1"/>
            <a:r>
              <a:rPr lang="en-US" dirty="0"/>
              <a:t>Patches and </a:t>
            </a:r>
            <a:r>
              <a:rPr lang="en-US" dirty="0" smtClean="0"/>
              <a:t>updates - Used </a:t>
            </a:r>
            <a:r>
              <a:rPr lang="en-US" dirty="0"/>
              <a:t>to </a:t>
            </a:r>
            <a:r>
              <a:rPr lang="en-US" dirty="0" smtClean="0"/>
              <a:t>repair security holes, reduce vulnerabilities, and update the system </a:t>
            </a:r>
            <a:endParaRPr lang="en-US" dirty="0"/>
          </a:p>
          <a:p>
            <a:pPr lvl="1"/>
            <a:r>
              <a:rPr lang="en-US" dirty="0"/>
              <a:t>Software </a:t>
            </a:r>
            <a:r>
              <a:rPr lang="en-US" b="1" dirty="0" smtClean="0"/>
              <a:t>logs </a:t>
            </a:r>
            <a:r>
              <a:rPr lang="en-US" dirty="0" smtClean="0"/>
              <a:t>document all events</a:t>
            </a:r>
          </a:p>
          <a:p>
            <a:pPr lvl="2"/>
            <a:r>
              <a:rPr lang="en-US" dirty="0" smtClean="0"/>
              <a:t>Help understand </a:t>
            </a:r>
            <a:r>
              <a:rPr lang="en-US" dirty="0"/>
              <a:t>past </a:t>
            </a:r>
            <a:r>
              <a:rPr lang="en-US" dirty="0" smtClean="0"/>
              <a:t>attacks </a:t>
            </a:r>
            <a:r>
              <a:rPr lang="en-US" dirty="0"/>
              <a:t>and </a:t>
            </a:r>
            <a:r>
              <a:rPr lang="en-US" dirty="0" smtClean="0"/>
              <a:t>prevent </a:t>
            </a:r>
            <a:r>
              <a:rPr lang="en-US" dirty="0"/>
              <a:t>future </a:t>
            </a:r>
            <a:r>
              <a:rPr lang="en-US" dirty="0" smtClean="0"/>
              <a:t>intrusions</a:t>
            </a:r>
          </a:p>
          <a:p>
            <a:r>
              <a:rPr lang="en-US" b="1" dirty="0" smtClean="0"/>
              <a:t>File Security</a:t>
            </a:r>
          </a:p>
          <a:p>
            <a:pPr lvl="1"/>
            <a:r>
              <a:rPr lang="en-US" dirty="0" smtClean="0"/>
              <a:t>Encryption - Scrambles the contents of a file or document to protect it from unauthorized access</a:t>
            </a:r>
          </a:p>
          <a:p>
            <a:pPr lvl="1"/>
            <a:r>
              <a:rPr lang="en-US" dirty="0" smtClean="0"/>
              <a:t>Permissions - Describe the rights a user has to a particular file or directory on a server</a:t>
            </a:r>
          </a:p>
          <a:p>
            <a:pPr lvl="1"/>
            <a:r>
              <a:rPr lang="en-IN" dirty="0"/>
              <a:t>Administrators can create user groups and assign file permissions </a:t>
            </a:r>
          </a:p>
          <a:p>
            <a:pPr lvl="1"/>
            <a:endParaRPr lang="en-US" dirty="0" smtClean="0"/>
          </a:p>
          <a:p>
            <a:pPr lvl="2"/>
            <a:endParaRPr lang="en-US" dirty="0"/>
          </a:p>
          <a:p>
            <a:endParaRPr lang="en-IN" dirty="0"/>
          </a:p>
        </p:txBody>
      </p:sp>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42</a:t>
            </a:fld>
            <a:endParaRPr lang="en-US" dirty="0"/>
          </a:p>
        </p:txBody>
      </p:sp>
      <p:sp>
        <p:nvSpPr>
          <p:cNvPr id="4" name="Title 3"/>
          <p:cNvSpPr>
            <a:spLocks noGrp="1"/>
          </p:cNvSpPr>
          <p:nvPr>
            <p:ph type="title"/>
          </p:nvPr>
        </p:nvSpPr>
        <p:spPr/>
        <p:txBody>
          <a:bodyPr/>
          <a:lstStyle/>
          <a:p>
            <a:r>
              <a:rPr lang="en-US" dirty="0"/>
              <a:t>Security Levels </a:t>
            </a:r>
            <a:r>
              <a:rPr lang="en-US" sz="1400" dirty="0"/>
              <a:t>(Cont</a:t>
            </a:r>
            <a:r>
              <a:rPr lang="en-US" sz="1400" dirty="0" smtClean="0"/>
              <a:t>. 7)</a:t>
            </a:r>
            <a:endParaRPr lang="en-IN" dirty="0"/>
          </a:p>
        </p:txBody>
      </p:sp>
    </p:spTree>
    <p:extLst>
      <p:ext uri="{BB962C8B-B14F-4D97-AF65-F5344CB8AC3E}">
        <p14:creationId xmlns:p14="http://schemas.microsoft.com/office/powerpoint/2010/main" val="33972802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User </a:t>
            </a:r>
            <a:r>
              <a:rPr lang="en-US" b="1" dirty="0"/>
              <a:t>Security</a:t>
            </a:r>
          </a:p>
          <a:p>
            <a:pPr lvl="1"/>
            <a:r>
              <a:rPr lang="en-US" b="1" dirty="0"/>
              <a:t>Identity </a:t>
            </a:r>
            <a:r>
              <a:rPr lang="en-US" b="1" dirty="0" smtClean="0"/>
              <a:t>management</a:t>
            </a:r>
            <a:r>
              <a:rPr lang="en-US" dirty="0" smtClean="0"/>
              <a:t>: Controls </a:t>
            </a:r>
            <a:r>
              <a:rPr lang="en-US" dirty="0"/>
              <a:t>and procedures necessary to identify legitimate users and system </a:t>
            </a:r>
            <a:r>
              <a:rPr lang="en-US" dirty="0" smtClean="0"/>
              <a:t>components</a:t>
            </a:r>
          </a:p>
          <a:p>
            <a:pPr lvl="2"/>
            <a:r>
              <a:rPr lang="en-US" dirty="0" smtClean="0"/>
              <a:t>Strategy </a:t>
            </a:r>
            <a:r>
              <a:rPr lang="en-US" dirty="0"/>
              <a:t>must balance technology, security, privacy, cost, and user productivity</a:t>
            </a:r>
            <a:endParaRPr lang="en-US" dirty="0" smtClean="0"/>
          </a:p>
          <a:p>
            <a:pPr lvl="1"/>
            <a:r>
              <a:rPr lang="en-US" dirty="0"/>
              <a:t>Password </a:t>
            </a:r>
            <a:r>
              <a:rPr lang="en-US" dirty="0" smtClean="0"/>
              <a:t>protection</a:t>
            </a:r>
          </a:p>
          <a:p>
            <a:pPr lvl="2"/>
            <a:r>
              <a:rPr lang="en-US" dirty="0" smtClean="0"/>
              <a:t>Password policies need to specify a set minimum length, complexity, and a limit on invalid attempts</a:t>
            </a:r>
          </a:p>
          <a:p>
            <a:pPr lvl="1"/>
            <a:r>
              <a:rPr lang="en-US" b="1" dirty="0" smtClean="0"/>
              <a:t>Social</a:t>
            </a:r>
            <a:r>
              <a:rPr lang="en-US" dirty="0" smtClean="0"/>
              <a:t> </a:t>
            </a:r>
            <a:r>
              <a:rPr lang="en-US" b="1" dirty="0" smtClean="0"/>
              <a:t>engineering</a:t>
            </a:r>
            <a:r>
              <a:rPr lang="en-US" dirty="0" smtClean="0"/>
              <a:t>: Intruder </a:t>
            </a:r>
            <a:r>
              <a:rPr lang="en-US" dirty="0"/>
              <a:t>uses social interaction to gain unauthorized access to a computer </a:t>
            </a:r>
            <a:r>
              <a:rPr lang="en-US" dirty="0" smtClean="0"/>
              <a:t>system</a:t>
            </a:r>
          </a:p>
          <a:p>
            <a:pPr lvl="2"/>
            <a:r>
              <a:rPr lang="en-US" dirty="0" smtClean="0"/>
              <a:t>Includes </a:t>
            </a:r>
            <a:r>
              <a:rPr lang="en-US" b="1" dirty="0" smtClean="0"/>
              <a:t>pretexting</a:t>
            </a:r>
            <a:endParaRPr lang="en-US" b="1" dirty="0"/>
          </a:p>
          <a:p>
            <a:endParaRPr lang="en-IN" dirty="0" smtClean="0"/>
          </a:p>
          <a:p>
            <a:pPr lvl="1"/>
            <a:endParaRPr lang="en-IN" b="1" dirty="0"/>
          </a:p>
        </p:txBody>
      </p:sp>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43</a:t>
            </a:fld>
            <a:endParaRPr lang="en-US" dirty="0"/>
          </a:p>
        </p:txBody>
      </p:sp>
      <p:sp>
        <p:nvSpPr>
          <p:cNvPr id="4" name="Title 3"/>
          <p:cNvSpPr>
            <a:spLocks noGrp="1"/>
          </p:cNvSpPr>
          <p:nvPr>
            <p:ph type="title"/>
          </p:nvPr>
        </p:nvSpPr>
        <p:spPr/>
        <p:txBody>
          <a:bodyPr/>
          <a:lstStyle/>
          <a:p>
            <a:r>
              <a:rPr lang="en-US" dirty="0"/>
              <a:t>Security Levels </a:t>
            </a:r>
            <a:r>
              <a:rPr lang="en-US" sz="1400" dirty="0"/>
              <a:t>(Cont</a:t>
            </a:r>
            <a:r>
              <a:rPr lang="en-US" sz="1400" dirty="0" smtClean="0"/>
              <a:t>. 8)</a:t>
            </a:r>
            <a:endParaRPr lang="en-IN" dirty="0"/>
          </a:p>
        </p:txBody>
      </p:sp>
    </p:spTree>
    <p:extLst>
      <p:ext uri="{BB962C8B-B14F-4D97-AF65-F5344CB8AC3E}">
        <p14:creationId xmlns:p14="http://schemas.microsoft.com/office/powerpoint/2010/main" val="36287469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User resistance</a:t>
            </a:r>
          </a:p>
          <a:p>
            <a:pPr lvl="2"/>
            <a:r>
              <a:rPr lang="en-US" dirty="0" smtClean="0"/>
              <a:t>Users need to understand and be a part of the organization’s commitment to security</a:t>
            </a:r>
          </a:p>
          <a:p>
            <a:pPr lvl="1"/>
            <a:r>
              <a:rPr lang="en-US" dirty="0" smtClean="0"/>
              <a:t>New technologies can be used to enhance security and prevent unauthorized access</a:t>
            </a:r>
          </a:p>
          <a:p>
            <a:pPr lvl="1"/>
            <a:endParaRPr lang="en-US" dirty="0" smtClean="0"/>
          </a:p>
          <a:p>
            <a:pPr lvl="2"/>
            <a:endParaRPr lang="en-US" dirty="0" smtClean="0"/>
          </a:p>
          <a:p>
            <a:pPr lvl="2"/>
            <a:endParaRPr lang="en-US" dirty="0" smtClean="0"/>
          </a:p>
          <a:p>
            <a:pPr lvl="1"/>
            <a:endParaRPr lang="en-US" dirty="0" smtClean="0"/>
          </a:p>
          <a:p>
            <a:endParaRPr lang="en-IN" dirty="0"/>
          </a:p>
        </p:txBody>
      </p:sp>
      <p:sp>
        <p:nvSpPr>
          <p:cNvPr id="3" name="Slide Number Placeholder 2"/>
          <p:cNvSpPr>
            <a:spLocks noGrp="1"/>
          </p:cNvSpPr>
          <p:nvPr>
            <p:ph type="sldNum" sz="quarter" idx="12"/>
          </p:nvPr>
        </p:nvSpPr>
        <p:spPr/>
        <p:txBody>
          <a:bodyPr/>
          <a:lstStyle/>
          <a:p>
            <a:fld id="{EB9CF567-92F2-4868-AE5F-6064AF3DA266}" type="slidenum">
              <a:rPr lang="en-US" smtClean="0"/>
              <a:pPr/>
              <a:t>44</a:t>
            </a:fld>
            <a:endParaRPr lang="en-US" dirty="0"/>
          </a:p>
        </p:txBody>
      </p:sp>
      <p:sp>
        <p:nvSpPr>
          <p:cNvPr id="4" name="Title 3"/>
          <p:cNvSpPr>
            <a:spLocks noGrp="1"/>
          </p:cNvSpPr>
          <p:nvPr>
            <p:ph type="title"/>
          </p:nvPr>
        </p:nvSpPr>
        <p:spPr/>
        <p:txBody>
          <a:bodyPr/>
          <a:lstStyle/>
          <a:p>
            <a:r>
              <a:rPr lang="en-US" dirty="0"/>
              <a:t>Security Levels </a:t>
            </a:r>
            <a:r>
              <a:rPr lang="en-US" sz="1400" dirty="0"/>
              <a:t>(Cont</a:t>
            </a:r>
            <a:r>
              <a:rPr lang="en-US" sz="1400" dirty="0" smtClean="0"/>
              <a:t>. 9)</a:t>
            </a:r>
            <a:endParaRPr lang="en-IN" sz="1400" dirty="0"/>
          </a:p>
        </p:txBody>
      </p:sp>
      <p:sp>
        <p:nvSpPr>
          <p:cNvPr id="8" name="Rectangle 7"/>
          <p:cNvSpPr/>
          <p:nvPr/>
        </p:nvSpPr>
        <p:spPr>
          <a:xfrm>
            <a:off x="457200" y="4223311"/>
            <a:ext cx="3733800" cy="86177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IN" sz="1400" b="1" dirty="0"/>
              <a:t>Figure 12-33 </a:t>
            </a:r>
            <a:r>
              <a:rPr lang="en-IN" sz="1400" dirty="0"/>
              <a:t>Security tokens, which come in various forms, </a:t>
            </a:r>
            <a:r>
              <a:rPr lang="en-IN" sz="1400" dirty="0" smtClean="0"/>
              <a:t>can provide </a:t>
            </a:r>
            <a:r>
              <a:rPr lang="en-IN" sz="1400" dirty="0"/>
              <a:t>an additional level of security</a:t>
            </a:r>
            <a:r>
              <a:rPr lang="en-IN" sz="1400" dirty="0" smtClean="0"/>
              <a:t>.</a:t>
            </a:r>
            <a:endParaRPr lang="en-US" sz="1400" dirty="0"/>
          </a:p>
          <a:p>
            <a:r>
              <a:rPr lang="en-US" sz="800" dirty="0"/>
              <a:t>Lim Yong Hian/Shutterstock.com</a:t>
            </a:r>
          </a:p>
        </p:txBody>
      </p:sp>
      <p:pic>
        <p:nvPicPr>
          <p:cNvPr id="9" name="Picture 8" descr="The background of this image consists of a web page, which consists of blank spaces. These blank spaces are labeled user name and password. In the foreground, a person holding a security token can be seen. The number in the security token reads 234051." title="Figure 12-33 Security tokens, which come in various forms, can provide an additional level of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3014" y="3499008"/>
            <a:ext cx="4060032" cy="270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26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p:txBody>
          <a:bodyPr/>
          <a:lstStyle/>
          <a:p>
            <a:pPr eaLnBrk="1" hangingPunct="1"/>
            <a:r>
              <a:rPr lang="en-US" b="1" dirty="0" smtClean="0"/>
              <a:t>Procedural Security (Operational</a:t>
            </a:r>
            <a:r>
              <a:rPr lang="en-US" dirty="0" smtClean="0"/>
              <a:t> </a:t>
            </a:r>
            <a:r>
              <a:rPr lang="en-US" b="1" dirty="0" smtClean="0"/>
              <a:t>Security)</a:t>
            </a:r>
          </a:p>
          <a:p>
            <a:pPr lvl="1" eaLnBrk="1" hangingPunct="1"/>
            <a:r>
              <a:rPr lang="en-US" dirty="0" smtClean="0"/>
              <a:t>Defines how particular tasks are to be performed</a:t>
            </a:r>
          </a:p>
          <a:p>
            <a:pPr lvl="1" eaLnBrk="1" hangingPunct="1"/>
            <a:r>
              <a:rPr lang="en-US" dirty="0" smtClean="0"/>
              <a:t>Includes safeguarding procedures that would be valuable to an attacker</a:t>
            </a:r>
          </a:p>
          <a:p>
            <a:pPr lvl="1"/>
            <a:r>
              <a:rPr lang="en-US" dirty="0" smtClean="0"/>
              <a:t>Organization </a:t>
            </a:r>
            <a:r>
              <a:rPr lang="en-US" dirty="0"/>
              <a:t>must </a:t>
            </a:r>
            <a:r>
              <a:rPr lang="en-US" dirty="0" smtClean="0"/>
              <a:t>explain procedures and </a:t>
            </a:r>
            <a:r>
              <a:rPr lang="en-US" dirty="0"/>
              <a:t>issue reminders </a:t>
            </a:r>
            <a:r>
              <a:rPr lang="en-US" dirty="0" smtClean="0"/>
              <a:t>that </a:t>
            </a:r>
            <a:r>
              <a:rPr lang="en-US" dirty="0"/>
              <a:t>will make security issues a priority</a:t>
            </a:r>
          </a:p>
          <a:p>
            <a:pPr lvl="2"/>
            <a:endParaRPr lang="en-US" dirty="0" smtClean="0"/>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45</a:t>
            </a:fld>
            <a:endParaRPr lang="en-US" dirty="0"/>
          </a:p>
        </p:txBody>
      </p:sp>
      <p:sp>
        <p:nvSpPr>
          <p:cNvPr id="2" name="Title 1"/>
          <p:cNvSpPr>
            <a:spLocks noGrp="1"/>
          </p:cNvSpPr>
          <p:nvPr>
            <p:ph type="title"/>
          </p:nvPr>
        </p:nvSpPr>
        <p:spPr/>
        <p:txBody>
          <a:bodyPr rtlCol="0">
            <a:normAutofit/>
          </a:bodyPr>
          <a:lstStyle/>
          <a:p>
            <a:pPr>
              <a:defRPr/>
            </a:pPr>
            <a:r>
              <a:rPr lang="en-US" dirty="0"/>
              <a:t>Security Levels </a:t>
            </a:r>
            <a:r>
              <a:rPr lang="en-US" sz="1400" dirty="0"/>
              <a:t>(Cont</a:t>
            </a:r>
            <a:r>
              <a:rPr lang="en-US" sz="1400" dirty="0" smtClean="0"/>
              <a:t>. 10)</a:t>
            </a:r>
            <a:endParaRPr lang="en-US" sz="1300" dirty="0" smtClean="0"/>
          </a:p>
        </p:txBody>
      </p:sp>
    </p:spTree>
    <p:extLst>
      <p:ext uri="{BB962C8B-B14F-4D97-AF65-F5344CB8AC3E}">
        <p14:creationId xmlns:p14="http://schemas.microsoft.com/office/powerpoint/2010/main" val="41741014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46</a:t>
            </a:fld>
            <a:endParaRPr lang="en-US" dirty="0"/>
          </a:p>
        </p:txBody>
      </p:sp>
      <p:sp>
        <p:nvSpPr>
          <p:cNvPr id="2" name="Title 1"/>
          <p:cNvSpPr>
            <a:spLocks noGrp="1"/>
          </p:cNvSpPr>
          <p:nvPr>
            <p:ph type="title"/>
          </p:nvPr>
        </p:nvSpPr>
        <p:spPr/>
        <p:txBody>
          <a:bodyPr rtlCol="0">
            <a:normAutofit/>
          </a:bodyPr>
          <a:lstStyle/>
          <a:p>
            <a:pPr>
              <a:defRPr/>
            </a:pPr>
            <a:r>
              <a:rPr lang="en-US" dirty="0" smtClean="0"/>
              <a:t>Backup and Recovery</a:t>
            </a:r>
          </a:p>
        </p:txBody>
      </p:sp>
      <p:sp>
        <p:nvSpPr>
          <p:cNvPr id="7" name="Text Placeholder 2"/>
          <p:cNvSpPr txBox="1">
            <a:spLocks/>
          </p:cNvSpPr>
          <p:nvPr/>
        </p:nvSpPr>
        <p:spPr>
          <a:xfrm>
            <a:off x="457200" y="1600200"/>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smtClean="0"/>
              <a:t>Backup Policies</a:t>
            </a:r>
          </a:p>
          <a:p>
            <a:pPr lvl="1"/>
            <a:r>
              <a:rPr lang="en-US" b="1" dirty="0" smtClean="0"/>
              <a:t>Backup media</a:t>
            </a:r>
            <a:r>
              <a:rPr lang="en-US" dirty="0" smtClean="0"/>
              <a:t>: Includes tape, hard drives optical and online storage</a:t>
            </a:r>
          </a:p>
          <a:p>
            <a:pPr lvl="2"/>
            <a:r>
              <a:rPr lang="en-US" b="1" dirty="0" err="1" smtClean="0"/>
              <a:t>Offsiting</a:t>
            </a:r>
            <a:r>
              <a:rPr lang="en-US" dirty="0" smtClean="0"/>
              <a:t>: Storing backup away from the business location</a:t>
            </a:r>
          </a:p>
          <a:p>
            <a:pPr lvl="2"/>
            <a:r>
              <a:rPr lang="en-US" dirty="0" smtClean="0"/>
              <a:t>Cloud-based storage is growing rapidly</a:t>
            </a:r>
          </a:p>
          <a:p>
            <a:pPr lvl="1"/>
            <a:r>
              <a:rPr lang="en-US" dirty="0" smtClean="0"/>
              <a:t>Types - </a:t>
            </a:r>
            <a:r>
              <a:rPr lang="en-US" b="1" dirty="0" smtClean="0"/>
              <a:t>Full</a:t>
            </a:r>
            <a:r>
              <a:rPr lang="en-US" dirty="0" smtClean="0"/>
              <a:t>, </a:t>
            </a:r>
            <a:r>
              <a:rPr lang="en-US" b="1" dirty="0" smtClean="0"/>
              <a:t>differential</a:t>
            </a:r>
            <a:r>
              <a:rPr lang="en-US" dirty="0" smtClean="0"/>
              <a:t>, </a:t>
            </a:r>
            <a:r>
              <a:rPr lang="en-US" b="1" dirty="0" smtClean="0"/>
              <a:t>incremental</a:t>
            </a:r>
            <a:r>
              <a:rPr lang="en-US" dirty="0" smtClean="0"/>
              <a:t>, and </a:t>
            </a:r>
            <a:r>
              <a:rPr lang="en-US" b="1" dirty="0" smtClean="0"/>
              <a:t>continuous</a:t>
            </a:r>
          </a:p>
          <a:p>
            <a:pPr lvl="1"/>
            <a:r>
              <a:rPr lang="en-US" b="1" dirty="0" smtClean="0"/>
              <a:t>Retention periods</a:t>
            </a:r>
            <a:r>
              <a:rPr lang="en-US" dirty="0" smtClean="0"/>
              <a:t>: Backups are stored for a specific time beyond which they are either destroyed or reused</a:t>
            </a:r>
          </a:p>
        </p:txBody>
      </p:sp>
    </p:spTree>
    <p:extLst>
      <p:ext uri="{BB962C8B-B14F-4D97-AF65-F5344CB8AC3E}">
        <p14:creationId xmlns:p14="http://schemas.microsoft.com/office/powerpoint/2010/main" val="1696399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47</a:t>
            </a:fld>
            <a:endParaRPr lang="en-US" dirty="0"/>
          </a:p>
        </p:txBody>
      </p:sp>
      <p:sp>
        <p:nvSpPr>
          <p:cNvPr id="2" name="Title 1"/>
          <p:cNvSpPr>
            <a:spLocks noGrp="1"/>
          </p:cNvSpPr>
          <p:nvPr>
            <p:ph type="title"/>
          </p:nvPr>
        </p:nvSpPr>
        <p:spPr/>
        <p:txBody>
          <a:bodyPr rtlCol="0">
            <a:normAutofit/>
          </a:bodyPr>
          <a:lstStyle/>
          <a:p>
            <a:pPr>
              <a:defRPr/>
            </a:pPr>
            <a:r>
              <a:rPr lang="en-US" dirty="0" smtClean="0"/>
              <a:t>Backup and Recovery </a:t>
            </a:r>
            <a:r>
              <a:rPr lang="en-US" sz="1400" dirty="0" smtClean="0"/>
              <a:t>(Cont. 1)</a:t>
            </a:r>
          </a:p>
        </p:txBody>
      </p:sp>
      <p:sp>
        <p:nvSpPr>
          <p:cNvPr id="8" name="Rectangle 7"/>
          <p:cNvSpPr/>
          <p:nvPr/>
        </p:nvSpPr>
        <p:spPr>
          <a:xfrm>
            <a:off x="152400" y="3315785"/>
            <a:ext cx="2438400" cy="954107"/>
          </a:xfrm>
          <a:prstGeom prst="rect">
            <a:avLst/>
          </a:prstGeom>
        </p:spPr>
        <p:txBody>
          <a:bodyPr wrap="square">
            <a:spAutoFit/>
          </a:bodyPr>
          <a:lstStyle/>
          <a:p>
            <a:r>
              <a:rPr lang="en-IN" sz="1400" b="1" dirty="0"/>
              <a:t>Figure 12-34 </a:t>
            </a:r>
            <a:r>
              <a:rPr lang="en-IN" sz="1400" dirty="0"/>
              <a:t>Comparison of full, differential, incremental, and continuous backup methods.</a:t>
            </a:r>
            <a:endParaRPr lang="en-US" sz="1400" dirty="0"/>
          </a:p>
        </p:txBody>
      </p:sp>
      <p:pic>
        <p:nvPicPr>
          <p:cNvPr id="3" name="Picture 2" descr="This table compares different backup methods. There are 4 columns and 5 rows. The header of column 1 is backup type, the header of column 2 is characteristics, the header of column 3 is pros and cons, and the header of column 4 is typical frequency. &#10;In row 2, column 1 reads full, column 2 reads backs up all files, column 3 reads slowest backup time and requires the most storage space. Rapid recovery because all files are restored in a single step, and column 4 reads monthly or weekly. &#10;In row 3, column 1 reads differential, column 2 reads only backs up files that are new or changed since the last full backup, column 3 reads faster than a full backup and requires less storage space. All data can be restored in just two steps by using the last full backup and the last differential backup, and column 4 reads weekly or daily.&#10;In row 4, column 1 reads incremental, column 2 reads only backs up files that are new or changed since the last backup of any kind, column 3 reads fastest backup and requires the least storage space because it only saves files that have never been backed up. However, requires many restore steps – one for each incremental backup, and column 4 reads daily or more often.&#10;In row 5, column 1 reads continuous, column 2 reads Real-time, streaming method that records all system activity, column 3 reads Very expensive hardware, software, and network capacity. Recovery is very fast because system can be restored to just before an interruption, and column 4 reads usually only used by large firms and network-based systems.&#10;" title="Figure 12-34 Comparison of full, differential, incremental, and continuous backup method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1" y="1259380"/>
            <a:ext cx="6119828" cy="5066919"/>
          </a:xfrm>
          <a:prstGeom prst="rect">
            <a:avLst/>
          </a:prstGeom>
        </p:spPr>
      </p:pic>
    </p:spTree>
    <p:extLst>
      <p:ext uri="{BB962C8B-B14F-4D97-AF65-F5344CB8AC3E}">
        <p14:creationId xmlns:p14="http://schemas.microsoft.com/office/powerpoint/2010/main" val="1058190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48</a:t>
            </a:fld>
            <a:endParaRPr lang="en-US" dirty="0"/>
          </a:p>
        </p:txBody>
      </p:sp>
      <p:sp>
        <p:nvSpPr>
          <p:cNvPr id="2" name="Title 1"/>
          <p:cNvSpPr>
            <a:spLocks noGrp="1"/>
          </p:cNvSpPr>
          <p:nvPr>
            <p:ph type="title"/>
          </p:nvPr>
        </p:nvSpPr>
        <p:spPr/>
        <p:txBody>
          <a:bodyPr rtlCol="0">
            <a:normAutofit/>
          </a:bodyPr>
          <a:lstStyle/>
          <a:p>
            <a:pPr>
              <a:defRPr/>
            </a:pPr>
            <a:r>
              <a:rPr lang="en-US" b="0" dirty="0"/>
              <a:t>Backup and </a:t>
            </a:r>
            <a:r>
              <a:rPr lang="en-US" b="0" dirty="0" smtClean="0"/>
              <a:t>Recovery </a:t>
            </a:r>
            <a:r>
              <a:rPr lang="en-US" sz="1400" b="0" dirty="0" smtClean="0"/>
              <a:t>(Cont. 2)</a:t>
            </a:r>
          </a:p>
        </p:txBody>
      </p:sp>
      <p:sp>
        <p:nvSpPr>
          <p:cNvPr id="7" name="Text Placeholder 2"/>
          <p:cNvSpPr>
            <a:spLocks noGrp="1"/>
          </p:cNvSpPr>
          <p:nvPr>
            <p:ph idx="1"/>
          </p:nvPr>
        </p:nvSpPr>
        <p:spPr>
          <a:xfrm>
            <a:off x="457200" y="1600200"/>
            <a:ext cx="8229600" cy="4525963"/>
          </a:xfrm>
        </p:spPr>
        <p:txBody>
          <a:bodyPr/>
          <a:lstStyle/>
          <a:p>
            <a:pPr eaLnBrk="1" hangingPunct="1"/>
            <a:r>
              <a:rPr lang="en-US" b="1" dirty="0" smtClean="0"/>
              <a:t>Business Continuity Issues</a:t>
            </a:r>
          </a:p>
          <a:p>
            <a:pPr lvl="1"/>
            <a:r>
              <a:rPr lang="en-US" dirty="0" smtClean="0"/>
              <a:t>A disaster recovery plan should be created along with a test plan</a:t>
            </a:r>
          </a:p>
          <a:p>
            <a:pPr lvl="2"/>
            <a:r>
              <a:rPr lang="en-US" dirty="0" smtClean="0"/>
              <a:t>Often part of a business continuity plan (BCP)</a:t>
            </a:r>
          </a:p>
          <a:p>
            <a:pPr lvl="3"/>
            <a:r>
              <a:rPr lang="en-US" b="1" dirty="0" smtClean="0"/>
              <a:t>BCP</a:t>
            </a:r>
            <a:r>
              <a:rPr lang="en-US" dirty="0" smtClean="0"/>
              <a:t>: Defines how critical business functions can continue during a major disruption</a:t>
            </a:r>
          </a:p>
          <a:p>
            <a:pPr lvl="3"/>
            <a:r>
              <a:rPr lang="en-US" dirty="0" smtClean="0"/>
              <a:t>Specifies the use of a </a:t>
            </a:r>
            <a:r>
              <a:rPr lang="en-US" b="1" dirty="0" smtClean="0"/>
              <a:t>hot</a:t>
            </a:r>
            <a:r>
              <a:rPr lang="en-US" dirty="0" smtClean="0"/>
              <a:t> </a:t>
            </a:r>
            <a:r>
              <a:rPr lang="en-US" b="1" dirty="0" smtClean="0"/>
              <a:t>site</a:t>
            </a:r>
            <a:r>
              <a:rPr lang="en-US" dirty="0" smtClean="0"/>
              <a:t>, which</a:t>
            </a:r>
            <a:r>
              <a:rPr lang="en-US" b="1" dirty="0" smtClean="0"/>
              <a:t> </a:t>
            </a:r>
            <a:r>
              <a:rPr lang="en-US" dirty="0" smtClean="0"/>
              <a:t>requires</a:t>
            </a:r>
            <a:r>
              <a:rPr lang="en-US" b="1" dirty="0" smtClean="0"/>
              <a:t> data replication</a:t>
            </a:r>
          </a:p>
          <a:p>
            <a:pPr lvl="1"/>
            <a:endParaRPr lang="en-US" dirty="0" smtClean="0"/>
          </a:p>
        </p:txBody>
      </p:sp>
    </p:spTree>
    <p:extLst>
      <p:ext uri="{BB962C8B-B14F-4D97-AF65-F5344CB8AC3E}">
        <p14:creationId xmlns:p14="http://schemas.microsoft.com/office/powerpoint/2010/main" val="2973669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49</a:t>
            </a:fld>
            <a:endParaRPr lang="en-US" dirty="0"/>
          </a:p>
        </p:txBody>
      </p:sp>
      <p:sp>
        <p:nvSpPr>
          <p:cNvPr id="2" name="Title 1"/>
          <p:cNvSpPr>
            <a:spLocks noGrp="1"/>
          </p:cNvSpPr>
          <p:nvPr>
            <p:ph type="title"/>
          </p:nvPr>
        </p:nvSpPr>
        <p:spPr/>
        <p:txBody>
          <a:bodyPr rtlCol="0">
            <a:normAutofit/>
          </a:bodyPr>
          <a:lstStyle/>
          <a:p>
            <a:pPr>
              <a:defRPr/>
            </a:pPr>
            <a:r>
              <a:rPr lang="en-US" dirty="0" smtClean="0"/>
              <a:t>System Obsolescence</a:t>
            </a:r>
          </a:p>
        </p:txBody>
      </p:sp>
      <p:sp>
        <p:nvSpPr>
          <p:cNvPr id="7" name="Content Placeholder 4"/>
          <p:cNvSpPr txBox="1">
            <a:spLocks/>
          </p:cNvSpPr>
          <p:nvPr/>
        </p:nvSpPr>
        <p:spPr>
          <a:xfrm>
            <a:off x="457200" y="1481328"/>
            <a:ext cx="8190072"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Factors indicating obsolescence </a:t>
            </a:r>
          </a:p>
          <a:p>
            <a:pPr lvl="1" fontAlgn="auto"/>
            <a:r>
              <a:rPr lang="en-US" dirty="0" smtClean="0"/>
              <a:t>Adaptive and corrective maintenance are increasing steadily</a:t>
            </a:r>
          </a:p>
          <a:p>
            <a:pPr lvl="1" fontAlgn="auto"/>
            <a:r>
              <a:rPr lang="en-US" dirty="0" smtClean="0"/>
              <a:t>Operational costs or execution times are increasing rapidly</a:t>
            </a:r>
          </a:p>
          <a:p>
            <a:pPr lvl="1" fontAlgn="auto"/>
            <a:r>
              <a:rPr lang="en-US" dirty="0" smtClean="0"/>
              <a:t>A software package is available that provides the same or additional services more efficiently </a:t>
            </a:r>
          </a:p>
          <a:p>
            <a:pPr lvl="1" fontAlgn="auto"/>
            <a:r>
              <a:rPr lang="en-US" dirty="0" smtClean="0"/>
              <a:t>New technology offers a way to perform the same or additional functions more efficiently</a:t>
            </a:r>
          </a:p>
          <a:p>
            <a:pPr lvl="1" fontAlgn="auto"/>
            <a:r>
              <a:rPr lang="en-US" dirty="0" smtClean="0"/>
              <a:t>Maintenance changes or additions are difficult and expensive to perform</a:t>
            </a:r>
          </a:p>
          <a:p>
            <a:pPr lvl="1" fontAlgn="auto"/>
            <a:r>
              <a:rPr lang="en-US" dirty="0" smtClean="0"/>
              <a:t>Users request significant new features</a:t>
            </a:r>
            <a:endParaRPr lang="en-IN" dirty="0"/>
          </a:p>
        </p:txBody>
      </p:sp>
    </p:spTree>
    <p:extLst>
      <p:ext uri="{BB962C8B-B14F-4D97-AF65-F5344CB8AC3E}">
        <p14:creationId xmlns:p14="http://schemas.microsoft.com/office/powerpoint/2010/main" val="3601310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User Support</a:t>
            </a:r>
          </a:p>
        </p:txBody>
      </p:sp>
      <p:sp>
        <p:nvSpPr>
          <p:cNvPr id="5" name="Content Placeholder 4"/>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b="1" dirty="0" smtClean="0"/>
              <a:t>User Training</a:t>
            </a:r>
          </a:p>
          <a:p>
            <a:pPr lvl="1" fontAlgn="auto">
              <a:spcAft>
                <a:spcPts val="0"/>
              </a:spcAft>
            </a:pPr>
            <a:r>
              <a:rPr lang="en-US" dirty="0" smtClean="0"/>
              <a:t>IT Department may develop a </a:t>
            </a:r>
            <a:r>
              <a:rPr lang="en-US" b="1" dirty="0" smtClean="0"/>
              <a:t>user training package</a:t>
            </a:r>
            <a:endParaRPr lang="en-US" dirty="0" smtClean="0"/>
          </a:p>
          <a:p>
            <a:pPr lvl="1" fontAlgn="auto">
              <a:spcAft>
                <a:spcPts val="0"/>
              </a:spcAft>
            </a:pPr>
            <a:r>
              <a:rPr lang="en-US" dirty="0" smtClean="0"/>
              <a:t>Training users about system changes is similar to initial training</a:t>
            </a:r>
          </a:p>
          <a:p>
            <a:pPr lvl="1" fontAlgn="auto">
              <a:spcAft>
                <a:spcPts val="0"/>
              </a:spcAft>
            </a:pPr>
            <a:r>
              <a:rPr lang="en-US" dirty="0" smtClean="0"/>
              <a:t>Objective - To show users how the system can help them perform their jobs</a:t>
            </a:r>
          </a:p>
          <a:p>
            <a:pPr fontAlgn="auto"/>
            <a:r>
              <a:rPr lang="en-US" b="1" dirty="0"/>
              <a:t>Help </a:t>
            </a:r>
            <a:r>
              <a:rPr lang="en-US" dirty="0"/>
              <a:t>or</a:t>
            </a:r>
            <a:r>
              <a:rPr lang="en-US" b="1" dirty="0"/>
              <a:t> Service Desks</a:t>
            </a:r>
            <a:r>
              <a:rPr lang="en-US" dirty="0"/>
              <a:t>: Provide support and guidance</a:t>
            </a:r>
          </a:p>
          <a:p>
            <a:pPr fontAlgn="auto"/>
            <a:endParaRPr lang="en-US" dirty="0" smtClean="0"/>
          </a:p>
          <a:p>
            <a:pPr fontAlgn="auto"/>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50</a:t>
            </a:fld>
            <a:endParaRPr lang="en-US" dirty="0"/>
          </a:p>
        </p:txBody>
      </p:sp>
      <p:sp>
        <p:nvSpPr>
          <p:cNvPr id="2" name="Title 1"/>
          <p:cNvSpPr>
            <a:spLocks noGrp="1"/>
          </p:cNvSpPr>
          <p:nvPr>
            <p:ph type="title"/>
          </p:nvPr>
        </p:nvSpPr>
        <p:spPr/>
        <p:txBody>
          <a:bodyPr rtlCol="0">
            <a:normAutofit fontScale="90000"/>
          </a:bodyPr>
          <a:lstStyle/>
          <a:p>
            <a:pPr>
              <a:defRPr/>
            </a:pPr>
            <a:r>
              <a:rPr lang="en-US" dirty="0" smtClean="0"/>
              <a:t>Future Challenges and Opportunities</a:t>
            </a:r>
          </a:p>
        </p:txBody>
      </p:sp>
      <p:sp>
        <p:nvSpPr>
          <p:cNvPr id="5" name="Content Placeholder 4"/>
          <p:cNvSpPr txBox="1">
            <a:spLocks/>
          </p:cNvSpPr>
          <p:nvPr/>
        </p:nvSpPr>
        <p:spPr>
          <a:xfrm>
            <a:off x="457200" y="1481328"/>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spcBef>
                <a:spcPts val="600"/>
              </a:spcBef>
            </a:pPr>
            <a:r>
              <a:rPr lang="en-US" b="1" dirty="0" smtClean="0"/>
              <a:t>Trends and Predictions</a:t>
            </a:r>
          </a:p>
          <a:p>
            <a:pPr lvl="1" fontAlgn="auto">
              <a:spcBef>
                <a:spcPts val="600"/>
              </a:spcBef>
              <a:spcAft>
                <a:spcPts val="0"/>
              </a:spcAft>
            </a:pPr>
            <a:r>
              <a:rPr lang="en-US" dirty="0" smtClean="0"/>
              <a:t>Cybercrime will increase significantly</a:t>
            </a:r>
          </a:p>
          <a:p>
            <a:pPr lvl="1" fontAlgn="auto">
              <a:spcBef>
                <a:spcPts val="600"/>
              </a:spcBef>
              <a:spcAft>
                <a:spcPts val="0"/>
              </a:spcAft>
            </a:pPr>
            <a:r>
              <a:rPr lang="en-US" dirty="0"/>
              <a:t>Smartphones and tablets will become the dominant computing </a:t>
            </a:r>
            <a:r>
              <a:rPr lang="en-US" dirty="0" smtClean="0"/>
              <a:t>platform</a:t>
            </a:r>
          </a:p>
          <a:p>
            <a:pPr lvl="1" fontAlgn="auto">
              <a:spcBef>
                <a:spcPts val="600"/>
              </a:spcBef>
              <a:spcAft>
                <a:spcPts val="0"/>
              </a:spcAft>
            </a:pPr>
            <a:r>
              <a:rPr lang="en-US" dirty="0"/>
              <a:t>Software-as-a-service will become the norm, which will affect business </a:t>
            </a:r>
            <a:r>
              <a:rPr lang="en-US" dirty="0" smtClean="0"/>
              <a:t>models and </a:t>
            </a:r>
            <a:r>
              <a:rPr lang="en-US" dirty="0"/>
              <a:t>consumer costs</a:t>
            </a:r>
          </a:p>
          <a:p>
            <a:pPr lvl="1" fontAlgn="auto">
              <a:spcBef>
                <a:spcPts val="600"/>
              </a:spcBef>
              <a:spcAft>
                <a:spcPts val="0"/>
              </a:spcAft>
            </a:pPr>
            <a:r>
              <a:rPr lang="en-US" dirty="0"/>
              <a:t>Cloud computing will become the principal computing infrastructure for </a:t>
            </a:r>
            <a:r>
              <a:rPr lang="en-US" dirty="0" smtClean="0"/>
              <a:t>the enterprise</a:t>
            </a:r>
          </a:p>
          <a:p>
            <a:pPr lvl="1" fontAlgn="auto">
              <a:spcBef>
                <a:spcPts val="600"/>
              </a:spcBef>
              <a:spcAft>
                <a:spcPts val="0"/>
              </a:spcAft>
            </a:pPr>
            <a:r>
              <a:rPr lang="en-US" dirty="0"/>
              <a:t>Insourcing </a:t>
            </a:r>
            <a:r>
              <a:rPr lang="en-US" dirty="0" smtClean="0"/>
              <a:t>will increase </a:t>
            </a:r>
            <a:r>
              <a:rPr lang="en-US" dirty="0"/>
              <a:t>due to economic </a:t>
            </a:r>
            <a:r>
              <a:rPr lang="en-US" dirty="0" smtClean="0"/>
              <a:t>factors</a:t>
            </a:r>
          </a:p>
          <a:p>
            <a:pPr lvl="1">
              <a:spcBef>
                <a:spcPts val="600"/>
              </a:spcBef>
            </a:pPr>
            <a:r>
              <a:rPr lang="en-US" sz="2400" dirty="0" smtClean="0"/>
              <a:t>Large </a:t>
            </a:r>
            <a:r>
              <a:rPr lang="en-US" sz="2400" dirty="0"/>
              <a:t>enterprises </a:t>
            </a:r>
            <a:r>
              <a:rPr lang="en-US" sz="2400" dirty="0" smtClean="0"/>
              <a:t>may </a:t>
            </a:r>
            <a:r>
              <a:rPr lang="en-US" sz="2400" dirty="0"/>
              <a:t>require suppliers to certify their </a:t>
            </a:r>
            <a:r>
              <a:rPr lang="en-US" dirty="0"/>
              <a:t>green credentials and sourcing policies</a:t>
            </a:r>
          </a:p>
        </p:txBody>
      </p:sp>
    </p:spTree>
    <p:extLst>
      <p:ext uri="{BB962C8B-B14F-4D97-AF65-F5344CB8AC3E}">
        <p14:creationId xmlns:p14="http://schemas.microsoft.com/office/powerpoint/2010/main" val="41114483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51</a:t>
            </a:fld>
            <a:endParaRPr lang="en-US" dirty="0"/>
          </a:p>
        </p:txBody>
      </p:sp>
      <p:sp>
        <p:nvSpPr>
          <p:cNvPr id="2" name="Title 1"/>
          <p:cNvSpPr>
            <a:spLocks noGrp="1"/>
          </p:cNvSpPr>
          <p:nvPr>
            <p:ph type="title"/>
          </p:nvPr>
        </p:nvSpPr>
        <p:spPr/>
        <p:txBody>
          <a:bodyPr rtlCol="0">
            <a:normAutofit fontScale="90000"/>
          </a:bodyPr>
          <a:lstStyle/>
          <a:p>
            <a:pPr>
              <a:defRPr/>
            </a:pPr>
            <a:r>
              <a:rPr lang="en-US" dirty="0"/>
              <a:t>Future Challenges and Opportunities </a:t>
            </a:r>
            <a:r>
              <a:rPr lang="en-US" sz="1600" dirty="0"/>
              <a:t>(Cont</a:t>
            </a:r>
            <a:r>
              <a:rPr lang="en-US" sz="1600" dirty="0" smtClean="0"/>
              <a:t>. 1)</a:t>
            </a:r>
            <a:endParaRPr lang="en-US" sz="1300" dirty="0" smtClean="0"/>
          </a:p>
        </p:txBody>
      </p:sp>
      <p:sp>
        <p:nvSpPr>
          <p:cNvPr id="5" name="Content Placeholder 4"/>
          <p:cNvSpPr>
            <a:spLocks noGrp="1"/>
          </p:cNvSpPr>
          <p:nvPr>
            <p:ph sz="half" idx="4294967295"/>
          </p:nvPr>
        </p:nvSpPr>
        <p:spPr>
          <a:xfrm>
            <a:off x="304800" y="1600200"/>
            <a:ext cx="8382000" cy="4525963"/>
          </a:xfrm>
          <a:prstGeom prst="rect">
            <a:avLst/>
          </a:prstGeom>
        </p:spPr>
        <p:txBody>
          <a:bodyPr/>
          <a:lstStyle/>
          <a:p>
            <a:r>
              <a:rPr lang="en-US" b="1" dirty="0"/>
              <a:t>Strategic Planning for IT </a:t>
            </a:r>
            <a:r>
              <a:rPr lang="en-US" b="1" dirty="0" smtClean="0"/>
              <a:t>Professionals</a:t>
            </a:r>
          </a:p>
          <a:p>
            <a:pPr lvl="1"/>
            <a:r>
              <a:rPr lang="en-US" dirty="0" smtClean="0"/>
              <a:t>System analysts should work backwards from goals in order to develop intermediate milestones</a:t>
            </a:r>
            <a:endParaRPr lang="en-US" dirty="0"/>
          </a:p>
          <a:p>
            <a:r>
              <a:rPr lang="en-US" b="1" dirty="0" smtClean="0"/>
              <a:t>IT Credentials and Certification</a:t>
            </a:r>
          </a:p>
          <a:p>
            <a:pPr lvl="1" eaLnBrk="1" hangingPunct="1"/>
            <a:r>
              <a:rPr lang="en-US" dirty="0" smtClean="0"/>
              <a:t>Professional organizations and IT industry leaders offer continuing educational courses and credentialed certifications</a:t>
            </a:r>
          </a:p>
          <a:p>
            <a:r>
              <a:rPr lang="en-US" b="1" dirty="0" smtClean="0"/>
              <a:t>Critical Thinking Skills and </a:t>
            </a:r>
            <a:r>
              <a:rPr lang="en-US" b="1" dirty="0" err="1" smtClean="0"/>
              <a:t>CyberEthics</a:t>
            </a:r>
            <a:endParaRPr lang="en-US" b="1" dirty="0"/>
          </a:p>
          <a:p>
            <a:pPr lvl="1"/>
            <a:r>
              <a:rPr lang="en-US" dirty="0" smtClean="0"/>
              <a:t>System analysts should:</a:t>
            </a:r>
          </a:p>
          <a:p>
            <a:pPr lvl="2"/>
            <a:r>
              <a:rPr lang="en-US" dirty="0" smtClean="0"/>
              <a:t>Possess </a:t>
            </a:r>
            <a:r>
              <a:rPr lang="en-US" b="1" dirty="0" smtClean="0"/>
              <a:t>soft skills </a:t>
            </a:r>
            <a:r>
              <a:rPr lang="en-US" dirty="0" smtClean="0"/>
              <a:t>and </a:t>
            </a:r>
            <a:r>
              <a:rPr lang="en-US" b="1" dirty="0" smtClean="0"/>
              <a:t>critical thinking skills</a:t>
            </a:r>
          </a:p>
          <a:p>
            <a:pPr lvl="2"/>
            <a:r>
              <a:rPr lang="en-US" dirty="0" smtClean="0"/>
              <a:t>Be able to address </a:t>
            </a:r>
            <a:r>
              <a:rPr lang="en-US" dirty="0"/>
              <a:t>ethical, social, and legal aspects of IT</a:t>
            </a:r>
            <a:endParaRPr lang="en-US" dirty="0" smtClean="0"/>
          </a:p>
          <a:p>
            <a:pPr lvl="1"/>
            <a:endParaRPr lang="en-US" dirty="0"/>
          </a:p>
        </p:txBody>
      </p:sp>
    </p:spTree>
    <p:extLst>
      <p:ext uri="{BB962C8B-B14F-4D97-AF65-F5344CB8AC3E}">
        <p14:creationId xmlns:p14="http://schemas.microsoft.com/office/powerpoint/2010/main" val="146157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52</a:t>
            </a:fld>
            <a:endParaRPr lang="en-US" dirty="0"/>
          </a:p>
        </p:txBody>
      </p:sp>
      <p:sp>
        <p:nvSpPr>
          <p:cNvPr id="2" name="Title 1"/>
          <p:cNvSpPr>
            <a:spLocks noGrp="1"/>
          </p:cNvSpPr>
          <p:nvPr>
            <p:ph type="title"/>
          </p:nvPr>
        </p:nvSpPr>
        <p:spPr/>
        <p:txBody>
          <a:bodyPr rtlCol="0">
            <a:normAutofit fontScale="90000"/>
          </a:bodyPr>
          <a:lstStyle/>
          <a:p>
            <a:pPr>
              <a:defRPr/>
            </a:pPr>
            <a:r>
              <a:rPr lang="en-US" dirty="0"/>
              <a:t>Future Challenges and Opportunities </a:t>
            </a:r>
            <a:r>
              <a:rPr lang="en-US" sz="1600" dirty="0"/>
              <a:t>(Cont</a:t>
            </a:r>
            <a:r>
              <a:rPr lang="en-US" sz="1600" dirty="0" smtClean="0"/>
              <a:t>. 2)</a:t>
            </a:r>
            <a:endParaRPr lang="en-US" sz="1300" dirty="0" smtClean="0"/>
          </a:p>
        </p:txBody>
      </p:sp>
      <p:pic>
        <p:nvPicPr>
          <p:cNvPr id="3" name="Content Placeholder 2" descr="The figure is a screenshot of a web page. On the top-left corner of the webpage, there is a logo, which reads ISTQB - International Software Testing Qualification Board. There is an image of a group of people in the center, next to the logo. There is a search bar on the top-right corner. There is a horizontal task bar below this. Starting from the left, the buttons in this task bar are labeled  home, about us, ISTQB where you are, certification path, exams, get involved, news, special initiatives, downloads, and references. &#10;The left side of the webpage consists of a vertical menu bar. The content next to the menu bar is titled foundation level content. The content below the header reads the following picture summarises the content of the foundation level syllabus. There is a horizontal bar that is labeled ISTQB* - Foundation level. There are 6 topics mentioned in square boxes below the bar. Starting from the left, they are labeled fundamentals of testing, testing throughout the software lifecycle, static techniques, testing design techniques, test management, and tool support for testing. &#10;&#10;Under fundamentals of testing, there are 6 subtopics mentioned in boxes. Under testing throughout the software lifecycle, there are 4 subtopics. Under static techniques, there are 3 subtopics. Under testing design techniques, there are 6 subtopics. Under test management, there are 6 subtopics. Under tool support for testing, there are 3 subtopics. &#10;" title="Figure 12-37 ISTQB has created a very successful scheme for certifying software testers worldwide."/>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2742652" y="1496721"/>
            <a:ext cx="6087500" cy="4832140"/>
          </a:xfrm>
          <a:prstGeom prst="rect">
            <a:avLst/>
          </a:prstGeom>
        </p:spPr>
      </p:pic>
      <p:sp>
        <p:nvSpPr>
          <p:cNvPr id="7" name="Rectangle 6"/>
          <p:cNvSpPr/>
          <p:nvPr/>
        </p:nvSpPr>
        <p:spPr>
          <a:xfrm>
            <a:off x="457200" y="3065927"/>
            <a:ext cx="2209799" cy="1292662"/>
          </a:xfrm>
          <a:prstGeom prst="rect">
            <a:avLst/>
          </a:prstGeom>
        </p:spPr>
        <p:txBody>
          <a:bodyPr wrap="square">
            <a:spAutoFit/>
          </a:bodyPr>
          <a:lstStyle/>
          <a:p>
            <a:r>
              <a:rPr lang="en-IN" sz="1400" b="1" dirty="0"/>
              <a:t>Figure 12-37 </a:t>
            </a:r>
            <a:r>
              <a:rPr lang="en-IN" sz="1400" dirty="0"/>
              <a:t>ISTQB has created a very successful scheme for certifying </a:t>
            </a:r>
            <a:r>
              <a:rPr lang="en-IN" sz="1400" dirty="0" smtClean="0"/>
              <a:t>software testers </a:t>
            </a:r>
            <a:r>
              <a:rPr lang="en-IN" sz="1400" dirty="0"/>
              <a:t>worldwide</a:t>
            </a:r>
            <a:r>
              <a:rPr lang="en-IN" sz="1400" dirty="0" smtClean="0"/>
              <a:t>.</a:t>
            </a:r>
          </a:p>
          <a:p>
            <a:r>
              <a:rPr lang="en-IN" sz="800" dirty="0" smtClean="0"/>
              <a:t>Source: ISTQB</a:t>
            </a:r>
            <a:endParaRPr lang="en-US" sz="800" dirty="0"/>
          </a:p>
        </p:txBody>
      </p:sp>
    </p:spTree>
    <p:extLst>
      <p:ext uri="{BB962C8B-B14F-4D97-AF65-F5344CB8AC3E}">
        <p14:creationId xmlns:p14="http://schemas.microsoft.com/office/powerpoint/2010/main" val="24618739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34F6CA3-9192-46C9-AAD1-2E4D59A9260C}" type="slidenum">
              <a:rPr lang="en-US" smtClean="0"/>
              <a:pPr/>
              <a:t>53</a:t>
            </a:fld>
            <a:endParaRPr lang="en-US" dirty="0"/>
          </a:p>
        </p:txBody>
      </p:sp>
      <p:sp>
        <p:nvSpPr>
          <p:cNvPr id="56321" name="Title 1"/>
          <p:cNvSpPr>
            <a:spLocks noGrp="1"/>
          </p:cNvSpPr>
          <p:nvPr>
            <p:ph type="title"/>
          </p:nvPr>
        </p:nvSpPr>
        <p:spPr/>
        <p:txBody>
          <a:bodyPr/>
          <a:lstStyle/>
          <a:p>
            <a:r>
              <a:rPr lang="en-US" smtClean="0"/>
              <a:t>Chapter Summary</a:t>
            </a:r>
            <a:endParaRPr lang="en-US" dirty="0" smtClean="0"/>
          </a:p>
        </p:txBody>
      </p:sp>
      <p:sp>
        <p:nvSpPr>
          <p:cNvPr id="8" name="Content Placeholder 4"/>
          <p:cNvSpPr txBox="1">
            <a:spLocks/>
          </p:cNvSpPr>
          <p:nvPr/>
        </p:nvSpPr>
        <p:spPr>
          <a:xfrm>
            <a:off x="457200" y="1439764"/>
            <a:ext cx="8229600" cy="4525963"/>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auto"/>
            <a:r>
              <a:rPr lang="en-US" dirty="0" smtClean="0"/>
              <a:t>Systems support and security cover the period from the implementation of an information system until the system no longer is used</a:t>
            </a:r>
          </a:p>
          <a:p>
            <a:pPr fontAlgn="auto"/>
            <a:r>
              <a:rPr lang="en-US" dirty="0" smtClean="0"/>
              <a:t>Corrective, adaptive, perfective and preventative are types of system maintenance </a:t>
            </a:r>
          </a:p>
          <a:p>
            <a:pPr fontAlgn="auto"/>
            <a:r>
              <a:rPr lang="en-US" dirty="0" smtClean="0"/>
              <a:t>A maintenance team consists of systems analysts and programmers</a:t>
            </a:r>
          </a:p>
          <a:p>
            <a:pPr fontAlgn="auto"/>
            <a:r>
              <a:rPr lang="en-US" dirty="0" smtClean="0"/>
              <a:t>Configuration management and system performance measurements are necessities of maintenance management</a:t>
            </a:r>
          </a:p>
        </p:txBody>
      </p:sp>
    </p:spTree>
    <p:extLst>
      <p:ext uri="{BB962C8B-B14F-4D97-AF65-F5344CB8AC3E}">
        <p14:creationId xmlns:p14="http://schemas.microsoft.com/office/powerpoint/2010/main" val="25148465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a:xfrm>
            <a:off x="457200" y="1377810"/>
            <a:ext cx="8229600" cy="4525963"/>
          </a:xfrm>
        </p:spPr>
        <p:txBody>
          <a:bodyPr>
            <a:noAutofit/>
          </a:bodyPr>
          <a:lstStyle/>
          <a:p>
            <a:pPr fontAlgn="auto">
              <a:spcBef>
                <a:spcPts val="300"/>
              </a:spcBef>
            </a:pPr>
            <a:r>
              <a:rPr lang="en-US" dirty="0"/>
              <a:t>Security is a vital part of every computer system</a:t>
            </a:r>
          </a:p>
          <a:p>
            <a:pPr>
              <a:spcBef>
                <a:spcPts val="300"/>
              </a:spcBef>
            </a:pPr>
            <a:r>
              <a:rPr lang="en-US" dirty="0" smtClean="0"/>
              <a:t>Risk management identifies, analyzes, anticipates and reduces risk to an acceptable level</a:t>
            </a:r>
          </a:p>
          <a:p>
            <a:pPr>
              <a:spcBef>
                <a:spcPts val="300"/>
              </a:spcBef>
            </a:pPr>
            <a:r>
              <a:rPr lang="en-US" dirty="0" smtClean="0"/>
              <a:t>Data backup and recovery plans are essential</a:t>
            </a:r>
          </a:p>
          <a:p>
            <a:pPr>
              <a:spcBef>
                <a:spcPts val="300"/>
              </a:spcBef>
            </a:pPr>
            <a:r>
              <a:rPr lang="en-US" dirty="0" smtClean="0"/>
              <a:t>All information systems eventually become obsolete</a:t>
            </a:r>
          </a:p>
          <a:p>
            <a:pPr>
              <a:spcBef>
                <a:spcPts val="300"/>
              </a:spcBef>
            </a:pPr>
            <a:r>
              <a:rPr lang="en-US" dirty="0"/>
              <a:t>Intense competition is predicted in the future</a:t>
            </a:r>
          </a:p>
          <a:p>
            <a:pPr>
              <a:spcBef>
                <a:spcPts val="300"/>
              </a:spcBef>
            </a:pPr>
            <a:r>
              <a:rPr lang="en-US" dirty="0"/>
              <a:t>IT professionals should have a strategic career plan </a:t>
            </a:r>
          </a:p>
          <a:p>
            <a:pPr>
              <a:spcBef>
                <a:spcPts val="300"/>
              </a:spcBef>
            </a:pPr>
            <a:endParaRPr lang="en-US" dirty="0" smtClean="0"/>
          </a:p>
        </p:txBody>
      </p:sp>
      <p:sp>
        <p:nvSpPr>
          <p:cNvPr id="6" name="Slide Number Placeholder 5"/>
          <p:cNvSpPr>
            <a:spLocks noGrp="1"/>
          </p:cNvSpPr>
          <p:nvPr>
            <p:ph type="sldNum" sz="quarter" idx="12"/>
          </p:nvPr>
        </p:nvSpPr>
        <p:spPr/>
        <p:txBody>
          <a:bodyPr/>
          <a:lstStyle/>
          <a:p>
            <a:fld id="{F0FD7164-DFD5-47FD-8CCF-BCF749ED2AE7}" type="slidenum">
              <a:rPr lang="en-US" smtClean="0"/>
              <a:pPr/>
              <a:t>54</a:t>
            </a:fld>
            <a:endParaRPr lang="en-US" dirty="0"/>
          </a:p>
        </p:txBody>
      </p:sp>
      <p:sp>
        <p:nvSpPr>
          <p:cNvPr id="57345" name="Title 1"/>
          <p:cNvSpPr>
            <a:spLocks noGrp="1"/>
          </p:cNvSpPr>
          <p:nvPr>
            <p:ph type="title"/>
          </p:nvPr>
        </p:nvSpPr>
        <p:spPr/>
        <p:txBody>
          <a:bodyPr/>
          <a:lstStyle/>
          <a:p>
            <a:r>
              <a:rPr lang="en-US" dirty="0" smtClean="0"/>
              <a:t>Chapter Summary </a:t>
            </a:r>
            <a:r>
              <a:rPr lang="en-US" sz="1400" dirty="0" smtClean="0"/>
              <a:t>(Cont.)</a:t>
            </a:r>
          </a:p>
        </p:txBody>
      </p:sp>
    </p:spTree>
    <p:extLst>
      <p:ext uri="{BB962C8B-B14F-4D97-AF65-F5344CB8AC3E}">
        <p14:creationId xmlns:p14="http://schemas.microsoft.com/office/powerpoint/2010/main" val="3704577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a:noAutofit/>
          </a:bodyPr>
          <a:lstStyle/>
          <a:p>
            <a:pPr lvl="1"/>
            <a:r>
              <a:rPr lang="en-US" dirty="0" smtClean="0"/>
              <a:t>Objectives</a:t>
            </a:r>
          </a:p>
          <a:p>
            <a:pPr lvl="2"/>
            <a:r>
              <a:rPr lang="en-US" dirty="0" smtClean="0"/>
              <a:t>To show people how to use system resources more effectively and provide answers to technical or operational questions</a:t>
            </a:r>
          </a:p>
          <a:p>
            <a:pPr lvl="2"/>
            <a:r>
              <a:rPr lang="en-US" dirty="0" smtClean="0"/>
              <a:t>To make users more productive by teaching them how to meet their own information needs</a:t>
            </a:r>
          </a:p>
          <a:p>
            <a:pPr lvl="1"/>
            <a:r>
              <a:rPr lang="en-US" dirty="0" smtClean="0"/>
              <a:t>Boost their productivity using remote control software</a:t>
            </a:r>
          </a:p>
          <a:p>
            <a:pPr lvl="2"/>
            <a:r>
              <a:rPr lang="en-US" b="1" dirty="0" smtClean="0"/>
              <a:t>Remote </a:t>
            </a:r>
            <a:r>
              <a:rPr lang="en-US" b="1" dirty="0"/>
              <a:t>control </a:t>
            </a:r>
            <a:r>
              <a:rPr lang="en-US" b="1" dirty="0" smtClean="0"/>
              <a:t>software</a:t>
            </a:r>
            <a:r>
              <a:rPr lang="en-US" dirty="0" smtClean="0"/>
              <a:t>: Allows 			      IT staff </a:t>
            </a:r>
            <a:r>
              <a:rPr lang="en-US" dirty="0"/>
              <a:t>to take over a user’s </a:t>
            </a:r>
            <a:r>
              <a:rPr lang="en-US" dirty="0" smtClean="0"/>
              <a:t>			  workstation and </a:t>
            </a:r>
            <a:r>
              <a:rPr lang="en-US" dirty="0"/>
              <a:t>provide support </a:t>
            </a:r>
            <a:r>
              <a:rPr lang="en-US" dirty="0" smtClean="0"/>
              <a:t>			   and troubleshooting</a:t>
            </a:r>
            <a:endParaRPr lang="en-US" dirty="0"/>
          </a:p>
        </p:txBody>
      </p:sp>
      <p:sp>
        <p:nvSpPr>
          <p:cNvPr id="6" name="Slide Number Placeholder 5"/>
          <p:cNvSpPr>
            <a:spLocks noGrp="1"/>
          </p:cNvSpPr>
          <p:nvPr>
            <p:ph type="sldNum" sz="quarter" idx="12"/>
          </p:nvPr>
        </p:nvSpPr>
        <p:spPr/>
        <p:txBody>
          <a:bodyPr/>
          <a:lstStyle/>
          <a:p>
            <a:fld id="{36545198-DF98-4860-AAF4-4269071BD701}" type="slidenum">
              <a:rPr lang="en-US" smtClean="0"/>
              <a:pPr/>
              <a:t>6</a:t>
            </a:fld>
            <a:endParaRPr lang="en-US" dirty="0"/>
          </a:p>
        </p:txBody>
      </p:sp>
      <p:sp>
        <p:nvSpPr>
          <p:cNvPr id="2" name="Title 1"/>
          <p:cNvSpPr>
            <a:spLocks noGrp="1"/>
          </p:cNvSpPr>
          <p:nvPr>
            <p:ph type="title"/>
          </p:nvPr>
        </p:nvSpPr>
        <p:spPr/>
        <p:txBody>
          <a:bodyPr/>
          <a:lstStyle/>
          <a:p>
            <a:r>
              <a:rPr lang="en-US" dirty="0" smtClean="0"/>
              <a:t>User Support </a:t>
            </a:r>
            <a:r>
              <a:rPr lang="en-US" sz="1400" dirty="0" smtClean="0"/>
              <a:t>(Cont. 1)</a:t>
            </a:r>
          </a:p>
        </p:txBody>
      </p:sp>
      <p:sp>
        <p:nvSpPr>
          <p:cNvPr id="5" name="Rectangle 4"/>
          <p:cNvSpPr/>
          <p:nvPr/>
        </p:nvSpPr>
        <p:spPr>
          <a:xfrm>
            <a:off x="1678896" y="5745681"/>
            <a:ext cx="4156297" cy="523220"/>
          </a:xfrm>
          <a:prstGeom prst="rect">
            <a:avLst/>
          </a:prstGeom>
        </p:spPr>
        <p:txBody>
          <a:bodyPr wrap="square">
            <a:spAutoFit/>
          </a:bodyPr>
          <a:lstStyle/>
          <a:p>
            <a:r>
              <a:rPr lang="en-IN" sz="1400" b="1" dirty="0"/>
              <a:t>Figure 12-2 </a:t>
            </a:r>
            <a:r>
              <a:rPr lang="en-IN" sz="1400" dirty="0"/>
              <a:t>A help desk, also called a service desk, provides support </a:t>
            </a:r>
            <a:r>
              <a:rPr lang="en-IN" sz="1400" dirty="0" smtClean="0"/>
              <a:t>to system </a:t>
            </a:r>
            <a:r>
              <a:rPr lang="en-IN" sz="1400" dirty="0"/>
              <a:t>users.</a:t>
            </a:r>
            <a:endParaRPr lang="en-US" sz="1400" dirty="0"/>
          </a:p>
        </p:txBody>
      </p:sp>
      <p:grpSp>
        <p:nvGrpSpPr>
          <p:cNvPr id="3" name="Group 2" descr="In the image, a young man, in formal attire, is sitting in front of a computer. He is wearing a headset with an attached microphone. Behind him in the background, there are two women sitting in front of their respective systems. The lady on the left is on the phone and the lady on the right is also wearing a headset with an attached microphone. " title="Figure 12-2 A help desk, also called a service desk, provides support to system users."/>
          <p:cNvGrpSpPr/>
          <p:nvPr/>
        </p:nvGrpSpPr>
        <p:grpSpPr>
          <a:xfrm>
            <a:off x="5742207" y="4113243"/>
            <a:ext cx="3270825" cy="2299927"/>
            <a:chOff x="5742207" y="4113243"/>
            <a:chExt cx="3270825" cy="2299927"/>
          </a:xfrm>
        </p:grpSpPr>
        <p:pic>
          <p:nvPicPr>
            <p:cNvPr id="7" name="Picture 6" descr="In the image, a young man, in formal attire, is sitting in front of a computer. He is wearing a headset with an attached microphone. Behind him in the background, there are two women sitting in front of their respective systems. The lady on the left is on the phone and the lady on the right is also wearing a headset with an attached microphone. " title="Figure 12-2 A help desk, also called a service desk, provides support to system us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207" y="4113243"/>
              <a:ext cx="3270825" cy="2155657"/>
            </a:xfrm>
            <a:prstGeom prst="rect">
              <a:avLst/>
            </a:prstGeom>
          </p:spPr>
        </p:pic>
        <p:pic>
          <p:nvPicPr>
            <p:cNvPr id="8" name="Picture 7" descr="In the image, a young man, in formal attire, is sitting in front of a computer. He is wearing a headset with an attached microphone. Behind him in the background, there are two women sitting in front of their respective systems. The lady on the left is on the phone and the lady on the right is also wearing a headset with an attached microphone. " title="Figure 12-2 A help desk, also called a service desk, provides support to system user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2658" y="6282648"/>
              <a:ext cx="995605" cy="130522"/>
            </a:xfrm>
            <a:prstGeom prst="rect">
              <a:avLst/>
            </a:prstGeom>
          </p:spPr>
        </p:pic>
      </p:grpSp>
    </p:spTree>
    <p:extLst>
      <p:ext uri="{BB962C8B-B14F-4D97-AF65-F5344CB8AC3E}">
        <p14:creationId xmlns:p14="http://schemas.microsoft.com/office/powerpoint/2010/main" val="3634744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rtlCol="0">
            <a:normAutofit/>
          </a:bodyPr>
          <a:lstStyle/>
          <a:p>
            <a:r>
              <a:rPr lang="en-US" b="1" dirty="0" smtClean="0"/>
              <a:t>Outsourcing Issues</a:t>
            </a:r>
          </a:p>
          <a:p>
            <a:pPr lvl="1"/>
            <a:r>
              <a:rPr lang="en-US" dirty="0" smtClean="0"/>
              <a:t>Offshore </a:t>
            </a:r>
            <a:r>
              <a:rPr lang="en-US" dirty="0"/>
              <a:t>call centers can trim expenses and free up valuable human resources for product </a:t>
            </a:r>
            <a:r>
              <a:rPr lang="en-US" dirty="0" smtClean="0"/>
              <a:t>development</a:t>
            </a:r>
          </a:p>
          <a:p>
            <a:pPr lvl="1"/>
            <a:r>
              <a:rPr lang="en-US" dirty="0" smtClean="0"/>
              <a:t>Customers may shop elsewhere if the quality </a:t>
            </a:r>
            <a:r>
              <a:rPr lang="en-US" dirty="0"/>
              <a:t>of tech support </a:t>
            </a:r>
            <a:r>
              <a:rPr lang="en-US" dirty="0" smtClean="0"/>
              <a:t>decreases</a:t>
            </a:r>
            <a:endParaRPr lang="en-US" dirty="0"/>
          </a:p>
          <a:p>
            <a:pPr lvl="1"/>
            <a:r>
              <a:rPr lang="en-US" dirty="0" smtClean="0"/>
              <a:t>Critical </a:t>
            </a:r>
            <a:r>
              <a:rPr lang="en-US" dirty="0"/>
              <a:t>factors </a:t>
            </a:r>
            <a:endParaRPr lang="en-US" dirty="0" smtClean="0"/>
          </a:p>
          <a:p>
            <a:pPr lvl="2"/>
            <a:r>
              <a:rPr lang="en-US" dirty="0" smtClean="0"/>
              <a:t>Phone </a:t>
            </a:r>
            <a:r>
              <a:rPr lang="en-US" dirty="0"/>
              <a:t>wait </a:t>
            </a:r>
            <a:r>
              <a:rPr lang="en-US" dirty="0" smtClean="0"/>
              <a:t>times</a:t>
            </a:r>
          </a:p>
          <a:p>
            <a:pPr lvl="2"/>
            <a:r>
              <a:rPr lang="en-US" dirty="0" smtClean="0"/>
              <a:t>Performance of support </a:t>
            </a:r>
            <a:r>
              <a:rPr lang="en-US" dirty="0"/>
              <a:t>staff </a:t>
            </a:r>
            <a:endParaRPr lang="en-US" dirty="0" smtClean="0"/>
          </a:p>
          <a:p>
            <a:pPr lvl="2"/>
            <a:r>
              <a:rPr lang="en-US" dirty="0" smtClean="0"/>
              <a:t>Online </a:t>
            </a:r>
            <a:r>
              <a:rPr lang="en-US" dirty="0"/>
              <a:t>support </a:t>
            </a:r>
            <a:r>
              <a:rPr lang="en-US" dirty="0" smtClean="0"/>
              <a:t>tools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a:bodyPr>
          <a:lstStyle/>
          <a:p>
            <a:pPr>
              <a:defRPr/>
            </a:pPr>
            <a:r>
              <a:rPr lang="en-US" dirty="0"/>
              <a:t>User Support </a:t>
            </a:r>
            <a:r>
              <a:rPr lang="en-US" sz="1400" dirty="0"/>
              <a:t>(Cont</a:t>
            </a:r>
            <a:r>
              <a:rPr lang="en-US" sz="1400" dirty="0" smtClean="0"/>
              <a:t>. 2)</a:t>
            </a:r>
            <a:endParaRPr lang="en-US" sz="1300" dirty="0" smtClean="0"/>
          </a:p>
        </p:txBody>
      </p:sp>
    </p:spTree>
    <p:extLst>
      <p:ext uri="{BB962C8B-B14F-4D97-AF65-F5344CB8AC3E}">
        <p14:creationId xmlns:p14="http://schemas.microsoft.com/office/powerpoint/2010/main" val="3565378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Maintenance Tasks</a:t>
            </a:r>
          </a:p>
        </p:txBody>
      </p:sp>
      <p:sp>
        <p:nvSpPr>
          <p:cNvPr id="7" name="Rectangle 6"/>
          <p:cNvSpPr/>
          <p:nvPr/>
        </p:nvSpPr>
        <p:spPr>
          <a:xfrm>
            <a:off x="468185" y="5293731"/>
            <a:ext cx="8301742" cy="738664"/>
          </a:xfrm>
          <a:prstGeom prst="rect">
            <a:avLst/>
          </a:prstGeom>
        </p:spPr>
        <p:txBody>
          <a:bodyPr wrap="square">
            <a:spAutoFit/>
          </a:bodyPr>
          <a:lstStyle/>
          <a:p>
            <a:r>
              <a:rPr lang="en-IN" sz="1400" b="1" dirty="0"/>
              <a:t>Figure 12-3 </a:t>
            </a:r>
            <a:r>
              <a:rPr lang="en-IN" sz="1400" dirty="0"/>
              <a:t>The total cost of operating an information system includes operational and maintenance costs</a:t>
            </a:r>
            <a:r>
              <a:rPr lang="en-IN" sz="1400" dirty="0" smtClean="0"/>
              <a:t>. Operational </a:t>
            </a:r>
            <a:r>
              <a:rPr lang="en-IN" sz="1400" dirty="0"/>
              <a:t>costs (green) are relatively constant, while maintenance costs (purple) vary over time.</a:t>
            </a:r>
            <a:endParaRPr lang="en-US" sz="1400" dirty="0"/>
          </a:p>
        </p:txBody>
      </p:sp>
      <p:pic>
        <p:nvPicPr>
          <p:cNvPr id="3" name="Picture 2" descr="This figure consists of two lines which are perpendicular to each other. The vertical line is labeled total ($) and the horizontal line is labeled time. The horizontal line consists of another label which reads systems operation. Two arrows extend to the left and right sides of the label parallel to the horizontal line. At a point about one-fourth of the length of the vertical line, there is another line parallel to the horizontal line. The area between the two horizontal lines is labeled operational costs. There is a line that begins at the top of the vertical line and curves downwards, closer two the second horizontal line. The area between the second horizontal line and the curve is labeled maintenance costs." title="Figure 12-3 The total cost of operating an information system includes operational and maintenance costs. Operational costs (green) are relatively constant, while maintenance costs (purple) vary over ti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4476"/>
            <a:ext cx="8312727" cy="3777124"/>
          </a:xfrm>
          <a:prstGeom prst="rect">
            <a:avLst/>
          </a:prstGeom>
        </p:spPr>
      </p:pic>
    </p:spTree>
    <p:extLst>
      <p:ext uri="{BB962C8B-B14F-4D97-AF65-F5344CB8AC3E}">
        <p14:creationId xmlns:p14="http://schemas.microsoft.com/office/powerpoint/2010/main" val="350139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2" name="Title 1"/>
          <p:cNvSpPr>
            <a:spLocks noGrp="1"/>
          </p:cNvSpPr>
          <p:nvPr>
            <p:ph type="title"/>
          </p:nvPr>
        </p:nvSpPr>
        <p:spPr/>
        <p:txBody>
          <a:bodyPr rtlCol="0">
            <a:normAutofit/>
          </a:bodyPr>
          <a:lstStyle/>
          <a:p>
            <a:pPr>
              <a:defRPr/>
            </a:pPr>
            <a:r>
              <a:rPr lang="en-US" dirty="0"/>
              <a:t>Maintenance Tasks </a:t>
            </a:r>
            <a:r>
              <a:rPr lang="en-US" sz="1400" dirty="0"/>
              <a:t>(Cont</a:t>
            </a:r>
            <a:r>
              <a:rPr lang="en-US" sz="1400" dirty="0" smtClean="0"/>
              <a:t>. 1)</a:t>
            </a:r>
            <a:endParaRPr lang="en-US" sz="1300" dirty="0" smtClean="0"/>
          </a:p>
        </p:txBody>
      </p:sp>
      <p:sp>
        <p:nvSpPr>
          <p:cNvPr id="8" name="Rectangle 7"/>
          <p:cNvSpPr/>
          <p:nvPr/>
        </p:nvSpPr>
        <p:spPr>
          <a:xfrm>
            <a:off x="2514600" y="5725180"/>
            <a:ext cx="5482864" cy="523220"/>
          </a:xfrm>
          <a:prstGeom prst="rect">
            <a:avLst/>
          </a:prstGeom>
        </p:spPr>
        <p:txBody>
          <a:bodyPr wrap="square">
            <a:spAutoFit/>
          </a:bodyPr>
          <a:lstStyle/>
          <a:p>
            <a:r>
              <a:rPr lang="en-IN" sz="1400" b="1" dirty="0"/>
              <a:t>Figure 12-5 </a:t>
            </a:r>
            <a:r>
              <a:rPr lang="en-IN" sz="1400" dirty="0"/>
              <a:t>Information systems maintenance depends on the type of maintenance and </a:t>
            </a:r>
            <a:r>
              <a:rPr lang="en-IN" sz="1400" dirty="0" smtClean="0"/>
              <a:t>the age </a:t>
            </a:r>
            <a:r>
              <a:rPr lang="en-IN" sz="1400" dirty="0"/>
              <a:t>of the system.</a:t>
            </a:r>
            <a:endParaRPr lang="en-US" sz="1400" dirty="0"/>
          </a:p>
        </p:txBody>
      </p:sp>
      <p:pic>
        <p:nvPicPr>
          <p:cNvPr id="3" name="Picture 2" descr="In the figure, there is a small rectangular box placed within a large rectangular box. The content within the boxes are represented in 5 columns and 6 rows. Column 1 and row 1 are present in the large box and the rest of the rows and the columns are seen within the small box. In row 1, starting from the left, column 1 is empty, column 2 reads immediately after implementation, column 3 reads early operational life, column 4 reads middle operational life, and column 5 reads later operational life. In column 1, starting from the top, row 1 is empty, row 2 reads corrective maintenance, row 3 reads adaptive maintenance (minor enhancements), row 4 reads adaptive maintenance (major enhancements), row 5 reads perfective maintenance, and row 6 reads preventive maintenance.  In row 2, column 2 reads high, column 3 reads low, column 4 reads low, and column 5 reads high. In row 3, column 2 reads none, column 3 reads medium, column 4 reads medium, and column 5 reads medium. In row 4, column 2 reads none, column 3 reads none, column 4 reads medium to high, and column 5 reads medium to high. In row 5, column 2 reads low, column 3 reads low to medium, column 4 reads medium, and column 5 reads low. In row 6, column 2 reads low, column 3 reads medium, column 4 reads medium, and column 5 reads low. &#10;There are two small rectangular boxes outside thee large box on the right side. The box next to row 3 reads maintenance expenses. The box next to row 4 reads operational costs.&#10;" title="Figure 12-5 Information systems maintenance depends on the type of maintenance and the age of the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47" y="1461879"/>
            <a:ext cx="7557025" cy="4246770"/>
          </a:xfrm>
          <a:prstGeom prst="rect">
            <a:avLst/>
          </a:prstGeom>
        </p:spPr>
      </p:pic>
    </p:spTree>
    <p:extLst>
      <p:ext uri="{BB962C8B-B14F-4D97-AF65-F5344CB8AC3E}">
        <p14:creationId xmlns:p14="http://schemas.microsoft.com/office/powerpoint/2010/main" val="27243479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4270</TotalTime>
  <Words>2902</Words>
  <Application>Microsoft Office PowerPoint</Application>
  <PresentationFormat>On-screen Show (4:3)</PresentationFormat>
  <Paragraphs>417</Paragraphs>
  <Slides>54</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Lucida Sans Unicode</vt:lpstr>
      <vt:lpstr>Times New Roman</vt:lpstr>
      <vt:lpstr>Verdana</vt:lpstr>
      <vt:lpstr>Wingdings 2</vt:lpstr>
      <vt:lpstr>Wingdings 3</vt:lpstr>
      <vt:lpstr>Concourse</vt:lpstr>
      <vt:lpstr>Systems Analysis and Design 11th Edition</vt:lpstr>
      <vt:lpstr>Chapter Objectives </vt:lpstr>
      <vt:lpstr>Chapter Objectives (Cont.)</vt:lpstr>
      <vt:lpstr>Introduction</vt:lpstr>
      <vt:lpstr>User Support</vt:lpstr>
      <vt:lpstr>User Support (Cont. 1)</vt:lpstr>
      <vt:lpstr>User Support (Cont. 2)</vt:lpstr>
      <vt:lpstr>Maintenance Tasks</vt:lpstr>
      <vt:lpstr>Maintenance Tasks (Cont. 1)</vt:lpstr>
      <vt:lpstr>Maintenance Tasks (Cont. 2)</vt:lpstr>
      <vt:lpstr>Maintenance Tasks (Cont. 3)</vt:lpstr>
      <vt:lpstr>Maintenance Tasks (Cont. 4)</vt:lpstr>
      <vt:lpstr>Maintenance Tasks (Cont. 5)</vt:lpstr>
      <vt:lpstr>Maintenance Tasks (Cont. 6)</vt:lpstr>
      <vt:lpstr>Maintenance Management</vt:lpstr>
      <vt:lpstr>Maintenance Management (Cont. 1)</vt:lpstr>
      <vt:lpstr>Maintenance Management (Cont. 2)</vt:lpstr>
      <vt:lpstr>Maintenance Management (Cont. 3)</vt:lpstr>
      <vt:lpstr>Maintenance Management (Cont. 4)</vt:lpstr>
      <vt:lpstr>Maintenance Management (Cont. 5)</vt:lpstr>
      <vt:lpstr>Maintenance Management (Cont. 6)</vt:lpstr>
      <vt:lpstr>System Performance Management</vt:lpstr>
      <vt:lpstr>System Performance Management (Cont. 1)</vt:lpstr>
      <vt:lpstr>System Performance Management (Cont. 2)</vt:lpstr>
      <vt:lpstr>System Performance Management (Cont. 3)</vt:lpstr>
      <vt:lpstr>System Performance Management (Cont. 4)</vt:lpstr>
      <vt:lpstr>System Performance Management (Cont. 5)</vt:lpstr>
      <vt:lpstr>System Security Overview</vt:lpstr>
      <vt:lpstr>System Security Overview (Cont. 1)</vt:lpstr>
      <vt:lpstr>System Security Overview (Cont. 2)</vt:lpstr>
      <vt:lpstr>System Security Overview (Cont. 3)</vt:lpstr>
      <vt:lpstr>System Security Overview (Cont. 4)</vt:lpstr>
      <vt:lpstr>System Security Overview (Cont. 5)</vt:lpstr>
      <vt:lpstr>System Security Overview (Cont. 6)</vt:lpstr>
      <vt:lpstr>Security Levels</vt:lpstr>
      <vt:lpstr>Security Levels (Cont. 1)</vt:lpstr>
      <vt:lpstr>Security Levels (Cont. 2)</vt:lpstr>
      <vt:lpstr>Security Levels (Cont. 3)</vt:lpstr>
      <vt:lpstr>Security Levels (Cont. 4)</vt:lpstr>
      <vt:lpstr>Security Levels (Cont. 5)</vt:lpstr>
      <vt:lpstr>Security Levels (Cont. 6)</vt:lpstr>
      <vt:lpstr>Security Levels (Cont. 7)</vt:lpstr>
      <vt:lpstr>Security Levels (Cont. 8)</vt:lpstr>
      <vt:lpstr>Security Levels (Cont. 9)</vt:lpstr>
      <vt:lpstr>Security Levels (Cont. 10)</vt:lpstr>
      <vt:lpstr>Backup and Recovery</vt:lpstr>
      <vt:lpstr>Backup and Recovery (Cont. 1)</vt:lpstr>
      <vt:lpstr>Backup and Recovery (Cont. 2)</vt:lpstr>
      <vt:lpstr>System Obsolescence</vt:lpstr>
      <vt:lpstr>Future Challenges and Opportunities</vt:lpstr>
      <vt:lpstr>Future Challenges and Opportunities (Cont. 1)</vt:lpstr>
      <vt:lpstr>Future Challenges and Opportunities (Cont. 2)</vt:lpstr>
      <vt:lpstr>Chapter Summary</vt:lpstr>
      <vt:lpstr>Chapter Summary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Bhavana Balaji</cp:lastModifiedBy>
  <cp:revision>420</cp:revision>
  <dcterms:created xsi:type="dcterms:W3CDTF">2009-02-03T18:32:10Z</dcterms:created>
  <dcterms:modified xsi:type="dcterms:W3CDTF">2015-12-10T11:48:51Z</dcterms:modified>
</cp:coreProperties>
</file>